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338" r:id="rId5"/>
    <p:sldId id="294" r:id="rId6"/>
    <p:sldId id="328" r:id="rId7"/>
    <p:sldId id="288" r:id="rId8"/>
    <p:sldId id="298" r:id="rId9"/>
    <p:sldId id="315" r:id="rId10"/>
    <p:sldId id="326" r:id="rId11"/>
    <p:sldId id="325" r:id="rId12"/>
    <p:sldId id="312" r:id="rId13"/>
    <p:sldId id="337" r:id="rId14"/>
    <p:sldId id="290" r:id="rId15"/>
    <p:sldId id="296" r:id="rId16"/>
    <p:sldId id="297" r:id="rId17"/>
    <p:sldId id="318" r:id="rId18"/>
    <p:sldId id="320" r:id="rId19"/>
    <p:sldId id="330" r:id="rId20"/>
    <p:sldId id="331" r:id="rId21"/>
    <p:sldId id="332" r:id="rId22"/>
    <p:sldId id="333" r:id="rId23"/>
    <p:sldId id="321" r:id="rId24"/>
    <p:sldId id="336" r:id="rId25"/>
    <p:sldId id="342" r:id="rId26"/>
    <p:sldId id="341" r:id="rId27"/>
    <p:sldId id="339" r:id="rId28"/>
    <p:sldId id="322" r:id="rId29"/>
    <p:sldId id="323" r:id="rId30"/>
    <p:sldId id="343" r:id="rId31"/>
    <p:sldId id="340" r:id="rId32"/>
    <p:sldId id="295" r:id="rId33"/>
    <p:sldId id="334"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7" autoAdjust="0"/>
    <p:restoredTop sz="94619" autoAdjust="0"/>
  </p:normalViewPr>
  <p:slideViewPr>
    <p:cSldViewPr snapToGrid="0">
      <p:cViewPr varScale="1">
        <p:scale>
          <a:sx n="80" d="100"/>
          <a:sy n="80" d="100"/>
        </p:scale>
        <p:origin x="5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8/20/2020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4141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8/20/2020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3870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8/20/2020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0427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8/20/2020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490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8/20/2020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8/20/2020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9482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8/20/2020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209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8/20/2020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95161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8/20/2020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089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8/20/2020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7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delmarvanow.com/story/sports/2018/06/14/delmarva-shorebirds-changing-name-scrapple/702834002/" TargetMode="Externa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7.jpeg"/></Relationships>
</file>

<file path=ppt/slides/_rels/slide21.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 Id="rId9"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2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2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29.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hyperlink" Target="https://buffalonews.com/sports/baseball/professional/buffalo-bisons-embrace-national-trend-drum-up-business-as-buffalo-wings/article_2ecdc673-9322-510c-9d40-ff53c1d50a47.html" TargetMode="External"/><Relationship Id="rId7" Type="http://schemas.openxmlformats.org/officeDocument/2006/relationships/hyperlink" Target="https://www.silive.com/siyankees/2019/05/staten-island-yankees-to-bring-back-pizza-rats-for-second-straight-season.html" TargetMode="External"/><Relationship Id="rId2" Type="http://schemas.openxmlformats.org/officeDocument/2006/relationships/hyperlink" Target="https://www.milb.com/vermont/ballpark/maplekings" TargetMode="External"/><Relationship Id="rId1" Type="http://schemas.openxmlformats.org/officeDocument/2006/relationships/slideLayout" Target="../slideLayouts/slideLayout2.xml"/><Relationship Id="rId6" Type="http://schemas.openxmlformats.org/officeDocument/2006/relationships/hyperlink" Target="https://www.delmarvanow.com/story/sports/2018/06/14/delmarva-shorebirds-changing-name-scrapple/702834002/" TargetMode="External"/><Relationship Id="rId5" Type="http://schemas.openxmlformats.org/officeDocument/2006/relationships/hyperlink" Target="https://www.theday.com/article/20180526/NWS01/180529477" TargetMode="External"/><Relationship Id="rId4" Type="http://schemas.openxmlformats.org/officeDocument/2006/relationships/hyperlink" Target="https://www.milb.com/wisconsin/news/wisconsin-timber-rattlers-change-name-to-wisconsin-brats-for-bratoberf-267301416"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8" Type="http://schemas.openxmlformats.org/officeDocument/2006/relationships/hyperlink" Target="https://www.azcentral.com/story/sports/mlb/2019/05/03/minor-league-baseball-team-go-churros-rolls-out-churro-pants/1096274001/" TargetMode="External"/><Relationship Id="rId3" Type="http://schemas.openxmlformats.org/officeDocument/2006/relationships/hyperlink" Target="https://www.baltimoresun.com/sports/mlb/bs-sp-minor-league-baseball-name-changes-20180620-story.html" TargetMode="External"/><Relationship Id="rId7" Type="http://schemas.openxmlformats.org/officeDocument/2006/relationships/hyperlink" Target="https://thunder.milbstore.com/collections/pork-roll" TargetMode="External"/><Relationship Id="rId2" Type="http://schemas.openxmlformats.org/officeDocument/2006/relationships/hyperlink" Target="https://www.milb.com/news/fresno-grizzlies-release-2020-promotional-schedule-single-game-tickets-312737948" TargetMode="External"/><Relationship Id="rId1" Type="http://schemas.openxmlformats.org/officeDocument/2006/relationships/slideLayout" Target="../slideLayouts/slideLayout2.xml"/><Relationship Id="rId6" Type="http://schemas.openxmlformats.org/officeDocument/2006/relationships/hyperlink" Target="https://www.milb.com/news/new-orleans-baby-cakes-change-name-to-crawdaddy-s-274907818" TargetMode="External"/><Relationship Id="rId5" Type="http://schemas.openxmlformats.org/officeDocument/2006/relationships/hyperlink" Target="https://stadiumjourney.com/news/the-pawsox-become-the-hot-wieners/" TargetMode="External"/><Relationship Id="rId4" Type="http://schemas.openxmlformats.org/officeDocument/2006/relationships/hyperlink" Target="https://www.postandcourier.com/sports/riverdogs-changing-name-to-charleston-boiled-peanuts-in-honor-of-tony-the-peanut-man/article_76806eb4-8918-11e8-9679-07878ee3f0b8.html" TargetMode="External"/><Relationship Id="rId9" Type="http://schemas.openxmlformats.org/officeDocument/2006/relationships/image" Target="../media/image2.gif"/></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MiLB: Name of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10000"/>
              </a:lnSpc>
              <a:spcBef>
                <a:spcPts val="1200"/>
              </a:spcBef>
              <a:spcAft>
                <a:spcPts val="200"/>
              </a:spcAft>
              <a:buClr>
                <a:srgbClr val="F6A21D"/>
              </a:buClr>
              <a:buSzPct val="100000"/>
              <a:buFont typeface="Calibri" panose="020F0502020204030204" pitchFamily="34" charset="0"/>
              <a:buNone/>
              <a:tabLst/>
              <a:defRPr/>
            </a:pPr>
            <a:r>
              <a:rPr kumimoji="0" lang="en-US" sz="2400" b="0" i="0" u="none" strike="noStrike" kern="1200" cap="all" spc="200" normalizeH="0" baseline="0" noProof="0" dirty="0">
                <a:ln>
                  <a:noFill/>
                </a:ln>
                <a:solidFill>
                  <a:srgbClr val="FFFFFF"/>
                </a:solidFill>
                <a:effectLst/>
                <a:uLnTx/>
                <a:uFillTx/>
                <a:latin typeface="Franklin Gothic Book" panose="020F0502020204030204"/>
                <a:ea typeface="+mn-ea"/>
                <a:cs typeface="+mn-cs"/>
              </a:rPr>
              <a:t>Discussion questions</a:t>
            </a:r>
          </a:p>
        </p:txBody>
      </p:sp>
    </p:spTree>
    <p:extLst>
      <p:ext uri="{BB962C8B-B14F-4D97-AF65-F5344CB8AC3E}">
        <p14:creationId xmlns:p14="http://schemas.microsoft.com/office/powerpoint/2010/main" val="1983879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MiLB: Name of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10000"/>
              </a:lnSpc>
              <a:spcBef>
                <a:spcPts val="1200"/>
              </a:spcBef>
              <a:spcAft>
                <a:spcPts val="200"/>
              </a:spcAft>
              <a:buClr>
                <a:srgbClr val="F6A21D"/>
              </a:buClr>
              <a:buSzPct val="100000"/>
              <a:buFont typeface="Calibri" panose="020F0502020204030204" pitchFamily="34" charset="0"/>
              <a:buNone/>
              <a:tabLst/>
              <a:defRPr/>
            </a:pPr>
            <a:r>
              <a:rPr kumimoji="0" lang="en-US" sz="2400" b="0" i="0" u="none" strike="noStrike" kern="1200" cap="all" spc="200" normalizeH="0" baseline="0" noProof="0" dirty="0">
                <a:ln>
                  <a:noFill/>
                </a:ln>
                <a:solidFill>
                  <a:srgbClr val="FFFFFF"/>
                </a:solidFill>
                <a:effectLst/>
                <a:uLnTx/>
                <a:uFillTx/>
                <a:latin typeface="Franklin Gothic Book" panose="020F0502020204030204"/>
                <a:ea typeface="+mn-ea"/>
                <a:cs typeface="+mn-cs"/>
              </a:rPr>
              <a:t>Rebrand promotions trend</a:t>
            </a:r>
          </a:p>
        </p:txBody>
      </p:sp>
    </p:spTree>
    <p:extLst>
      <p:ext uri="{BB962C8B-B14F-4D97-AF65-F5344CB8AC3E}">
        <p14:creationId xmlns:p14="http://schemas.microsoft.com/office/powerpoint/2010/main" val="4203554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85824" y="301320"/>
            <a:ext cx="3084844" cy="4343497"/>
          </a:xfrm>
        </p:spPr>
        <p:txBody>
          <a:bodyPr anchor="ctr">
            <a:normAutofit/>
          </a:bodyPr>
          <a:lstStyle/>
          <a:p>
            <a:pPr algn="ctr"/>
            <a:r>
              <a:rPr lang="en-US" sz="3600" dirty="0">
                <a:solidFill>
                  <a:schemeClr val="bg1"/>
                </a:solidFill>
              </a:rPr>
              <a:t>Staten Island Yankees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Staten Island Pizza Rats</a:t>
            </a:r>
          </a:p>
        </p:txBody>
      </p:sp>
      <p:pic>
        <p:nvPicPr>
          <p:cNvPr id="5122" name="Picture 2" descr="Staten Island Yankees to bring back Pizza Rats for second straight ...">
            <a:extLst>
              <a:ext uri="{FF2B5EF4-FFF2-40B4-BE49-F238E27FC236}">
                <a16:creationId xmlns:a16="http://schemas.microsoft.com/office/drawing/2014/main" id="{41F97BAC-3066-4C7C-905D-CC9D3352E8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0807" y="0"/>
            <a:ext cx="8135162" cy="432816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19AD359-945B-45F3-828D-5CDBB21932F8}"/>
              </a:ext>
            </a:extLst>
          </p:cNvPr>
          <p:cNvSpPr txBox="1"/>
          <p:nvPr/>
        </p:nvSpPr>
        <p:spPr>
          <a:xfrm>
            <a:off x="4145455" y="4328160"/>
            <a:ext cx="7960229" cy="2554545"/>
          </a:xfrm>
          <a:prstGeom prst="rect">
            <a:avLst/>
          </a:prstGeom>
          <a:noFill/>
        </p:spPr>
        <p:txBody>
          <a:bodyPr wrap="square">
            <a:spAutoFit/>
          </a:bodyPr>
          <a:lstStyle/>
          <a:p>
            <a:r>
              <a:rPr kumimoji="0" lang="en-US" sz="2000" b="0" i="0" u="none" strike="noStrike" cap="none" spc="0" normalizeH="0" baseline="0" noProof="0" dirty="0">
                <a:ln>
                  <a:noFill/>
                </a:ln>
                <a:solidFill>
                  <a:schemeClr val="tx1">
                    <a:lumMod val="75000"/>
                    <a:lumOff val="25000"/>
                  </a:schemeClr>
                </a:solidFill>
                <a:effectLst/>
                <a:uLnTx/>
                <a:uFillTx/>
              </a:rPr>
              <a:t>In 2018, the Staten Island Yankees rebranded as the “Pizza Rats” for a day, a “tribute” to the rodent that went viral when captured on a video posted to YouTube that carried a slice of cheese pizza down New York City subway steps.</a:t>
            </a:r>
          </a:p>
          <a:p>
            <a:endParaRPr lang="en-US" sz="2000" dirty="0">
              <a:solidFill>
                <a:schemeClr val="tx1">
                  <a:lumMod val="75000"/>
                  <a:lumOff val="25000"/>
                </a:schemeClr>
              </a:solidFill>
            </a:endParaRPr>
          </a:p>
          <a:p>
            <a:r>
              <a:rPr lang="en-US" sz="2000" dirty="0"/>
              <a:t>According to a report from </a:t>
            </a:r>
            <a:r>
              <a:rPr lang="en-US" sz="2000" dirty="0" err="1"/>
              <a:t>SBNation</a:t>
            </a:r>
            <a:r>
              <a:rPr lang="en-US" sz="2000" dirty="0"/>
              <a:t>, Staten Island sold more “Pizza Rats” merchandise in five days than it did as the Yankees for the entire previous year.</a:t>
            </a:r>
          </a:p>
        </p:txBody>
      </p:sp>
      <p:pic>
        <p:nvPicPr>
          <p:cNvPr id="5124" name="Picture 4" descr="Staten Island Pizza Rats">
            <a:extLst>
              <a:ext uri="{FF2B5EF4-FFF2-40B4-BE49-F238E27FC236}">
                <a16:creationId xmlns:a16="http://schemas.microsoft.com/office/drawing/2014/main" id="{ACBD19A6-CF9C-42C3-B657-CE480C2E3C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177" y="4623878"/>
            <a:ext cx="1708467" cy="167094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Staten Island Yankees Logo PNG Transparent &amp; SVG Vector - Freebie ...">
            <a:extLst>
              <a:ext uri="{FF2B5EF4-FFF2-40B4-BE49-F238E27FC236}">
                <a16:creationId xmlns:a16="http://schemas.microsoft.com/office/drawing/2014/main" id="{A24CE507-43ED-4C9C-AC62-ADD22E0D56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826" y="1388179"/>
            <a:ext cx="2148840" cy="214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627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223301" y="283631"/>
            <a:ext cx="3609891" cy="5918386"/>
          </a:xfrm>
        </p:spPr>
        <p:txBody>
          <a:bodyPr anchor="ctr">
            <a:normAutofit/>
          </a:bodyPr>
          <a:lstStyle/>
          <a:p>
            <a:r>
              <a:rPr lang="en-US" sz="3600" dirty="0">
                <a:solidFill>
                  <a:schemeClr val="bg1"/>
                </a:solidFill>
              </a:rPr>
              <a:t>Wisconsin Timber Rattlers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Wisconsin Brats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714151"/>
            <a:ext cx="7900946"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The Wisconsin Timber Rattlers changed their name and their uniforms </a:t>
            </a:r>
            <a:r>
              <a:rPr lang="en-US" dirty="0">
                <a:solidFill>
                  <a:prstClr val="black">
                    <a:lumMod val="75000"/>
                    <a:lumOff val="25000"/>
                  </a:prstClr>
                </a:solidFill>
                <a:latin typeface="Franklin Gothic Book" panose="020F0502020204030204"/>
              </a:rPr>
              <a:t>in a rebrand as </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the “Wisconsin Brats” for one night only as part of “</a:t>
            </a:r>
            <a:r>
              <a:rPr kumimoji="0" lang="en-US" sz="18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Bratoberfest</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theme night event at the stadium.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lumMod val="75000"/>
                  <a:lumOff val="25000"/>
                </a:prstClr>
              </a:solidFill>
              <a:latin typeface="Franklin Gothic Book"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After the game, the special edition jerseys were sold in an online auction with proceeds benefitting the Timber Rattlers Charity Fund.</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a:extLst>
              <a:ext uri="{FF2B5EF4-FFF2-40B4-BE49-F238E27FC236}">
                <a16:creationId xmlns:a16="http://schemas.microsoft.com/office/drawing/2014/main" id="{25625B96-E08F-4847-941F-5BF729276B24}"/>
              </a:ext>
            </a:extLst>
          </p:cNvPr>
          <p:cNvPicPr>
            <a:picLocks noChangeAspect="1"/>
          </p:cNvPicPr>
          <p:nvPr/>
        </p:nvPicPr>
        <p:blipFill>
          <a:blip r:embed="rId2"/>
          <a:stretch>
            <a:fillRect/>
          </a:stretch>
        </p:blipFill>
        <p:spPr>
          <a:xfrm>
            <a:off x="4050807" y="0"/>
            <a:ext cx="8146062" cy="4582160"/>
          </a:xfrm>
          <a:prstGeom prst="rect">
            <a:avLst/>
          </a:prstGeom>
        </p:spPr>
      </p:pic>
      <p:pic>
        <p:nvPicPr>
          <p:cNvPr id="5" name="Picture 8" descr="Timber Rattlers to Become Wisconsin Brats on June 9 | Ballpark Digest">
            <a:extLst>
              <a:ext uri="{FF2B5EF4-FFF2-40B4-BE49-F238E27FC236}">
                <a16:creationId xmlns:a16="http://schemas.microsoft.com/office/drawing/2014/main" id="{1A19FE47-EDE7-4E73-8BB6-52108C2CB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348" y="4660117"/>
            <a:ext cx="1541900" cy="154190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Wisconsin Timber Rattlers Review (@TRatReview) | Twitter">
            <a:extLst>
              <a:ext uri="{FF2B5EF4-FFF2-40B4-BE49-F238E27FC236}">
                <a16:creationId xmlns:a16="http://schemas.microsoft.com/office/drawing/2014/main" id="{E56BA64B-268F-4048-87FF-8F8DB80862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349" y="1668661"/>
            <a:ext cx="1541899" cy="1541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4330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223301" y="283631"/>
            <a:ext cx="3827506" cy="5918386"/>
          </a:xfrm>
        </p:spPr>
        <p:txBody>
          <a:bodyPr anchor="ctr">
            <a:normAutofit/>
          </a:bodyPr>
          <a:lstStyle/>
          <a:p>
            <a:r>
              <a:rPr lang="en-US" sz="3600" dirty="0">
                <a:solidFill>
                  <a:schemeClr val="bg1"/>
                </a:solidFill>
              </a:rPr>
              <a:t>Fresno Grizzlies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Fresno Tacos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714151"/>
            <a:ext cx="7900946"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One of the first teams to start the food rebrand craze, the Fresno Grizzlies found lightning in a bottle (or a taco shell) when they decided to call themselves the Tacos for one game several years ago.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lumMod val="75000"/>
                  <a:lumOff val="25000"/>
                </a:prstClr>
              </a:solidFill>
              <a:latin typeface="Franklin Gothic Book"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lumMod val="75000"/>
                    <a:lumOff val="25000"/>
                  </a:prstClr>
                </a:solidFill>
                <a:latin typeface="Franklin Gothic Book" panose="020F0502020204030204"/>
              </a:rPr>
              <a:t>Since then, Fresno Tacos merchandise has flown off the shelves, and the entire city has rallied around the annual event, </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with the city of Fresno co-hosting an annual “Taco Truck Throwdown” around the ballpark.  </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10" descr="The Fresno Tacos World Taco-Eating Championship | Major League ...">
            <a:extLst>
              <a:ext uri="{FF2B5EF4-FFF2-40B4-BE49-F238E27FC236}">
                <a16:creationId xmlns:a16="http://schemas.microsoft.com/office/drawing/2014/main" id="{F166523F-B7E5-4711-81B0-0273F0C678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8957" y="4610433"/>
            <a:ext cx="1977123" cy="159158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Mycentralvalley Is The Central Valley's Source For - Fresno ...">
            <a:extLst>
              <a:ext uri="{FF2B5EF4-FFF2-40B4-BE49-F238E27FC236}">
                <a16:creationId xmlns:a16="http://schemas.microsoft.com/office/drawing/2014/main" id="{D88B4D00-311D-4815-B2C8-D60CA465D5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259" y="1663778"/>
            <a:ext cx="1976821" cy="157904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Fresno Tacos Unveil 2019 Look | Ballpark Digest">
            <a:extLst>
              <a:ext uri="{FF2B5EF4-FFF2-40B4-BE49-F238E27FC236}">
                <a16:creationId xmlns:a16="http://schemas.microsoft.com/office/drawing/2014/main" id="{6626BC58-FF81-403E-A89B-13775763A8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0807" y="0"/>
            <a:ext cx="8135508" cy="457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317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fontScale="90000"/>
          </a:bodyPr>
          <a:lstStyle/>
          <a:p>
            <a:pPr algn="ctr"/>
            <a:r>
              <a:rPr lang="en-US" sz="3600" dirty="0">
                <a:solidFill>
                  <a:schemeClr val="bg1"/>
                </a:solidFill>
              </a:rPr>
              <a:t>Delmarva Shorebirds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Delmarva Scrapple</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714151"/>
            <a:ext cx="7900946"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According to </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hlinkClick r:id="rId2"/>
              </a:rPr>
              <a:t>Delmarva Now</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Scrapple is a breakfast meat that is extremely popular on the Delmarva Peninsula and in the Mid-Atlantic Region. It's enjoyed thin and crispy or thick and mushy, on an egg and cheese sandwich, with ketchup, grape jelly or with maple syrup.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The Shorebirds created scrapple-branded jerseys and caps in honor of the area’s unique breakfast food which </a:t>
            </a:r>
            <a:r>
              <a:rPr kumimoji="0" lang="en-US" sz="18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wer</a:t>
            </a:r>
            <a:r>
              <a:rPr lang="en-US" dirty="0">
                <a:solidFill>
                  <a:prstClr val="black">
                    <a:lumMod val="75000"/>
                    <a:lumOff val="25000"/>
                  </a:prstClr>
                </a:solidFill>
                <a:latin typeface="Franklin Gothic Book" panose="020F0502020204030204"/>
              </a:rPr>
              <a:t>e later auctioned off for charity.</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1026" name="Picture 2" descr="The Delmarva Shorebirds will change their name to &quot;Delmarva Scrapple&quot; on Aug. 18, 2018.">
            <a:extLst>
              <a:ext uri="{FF2B5EF4-FFF2-40B4-BE49-F238E27FC236}">
                <a16:creationId xmlns:a16="http://schemas.microsoft.com/office/drawing/2014/main" id="{31EDA05D-6FA5-41B7-BAB6-4A915921B7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0806" y="0"/>
            <a:ext cx="8157871" cy="46104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horebirds to Become Scrapple on August 18 | Ballpark Digest">
            <a:extLst>
              <a:ext uri="{FF2B5EF4-FFF2-40B4-BE49-F238E27FC236}">
                <a16:creationId xmlns:a16="http://schemas.microsoft.com/office/drawing/2014/main" id="{52DB1ACC-8CEA-4CD8-B3DF-E0B7AB87A2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372"/>
          <a:stretch/>
        </p:blipFill>
        <p:spPr bwMode="auto">
          <a:xfrm>
            <a:off x="1168153" y="4716774"/>
            <a:ext cx="1714500" cy="14852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elmarva Shorebirds | MiLB.com">
            <a:extLst>
              <a:ext uri="{FF2B5EF4-FFF2-40B4-BE49-F238E27FC236}">
                <a16:creationId xmlns:a16="http://schemas.microsoft.com/office/drawing/2014/main" id="{37F0E42B-0D39-4788-9D71-115765D149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3302" y="2050243"/>
            <a:ext cx="1824202" cy="1378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232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fontScale="90000"/>
          </a:bodyPr>
          <a:lstStyle/>
          <a:p>
            <a:pPr algn="ctr"/>
            <a:r>
              <a:rPr lang="en-US" sz="3600" dirty="0">
                <a:solidFill>
                  <a:schemeClr val="bg1"/>
                </a:solidFill>
              </a:rPr>
              <a:t>New Orleans </a:t>
            </a:r>
            <a:br>
              <a:rPr lang="en-US" sz="3600" dirty="0">
                <a:solidFill>
                  <a:schemeClr val="bg1"/>
                </a:solidFill>
              </a:rPr>
            </a:br>
            <a:r>
              <a:rPr lang="en-US" sz="3600" dirty="0">
                <a:solidFill>
                  <a:schemeClr val="bg1"/>
                </a:solidFill>
              </a:rPr>
              <a:t>Baby Cakes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New Orleans Crawdaddy’s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677033"/>
            <a:ext cx="7900946"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In what could be considered an example of reverse product placement as well as an industry trend, MiLB’s New Orleans Baby Cakes suited up as the Crawdaddy's for “</a:t>
            </a:r>
            <a:r>
              <a:rPr kumimoji="0" lang="en-US" sz="18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Brockmire</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Night”, a fictitious franchise featured in a baseball-themed comedy series on IFC.  The Baby Cakes' one-night-only rebranding was a huge success, with the team selling out half of their “Crawdaddy’s” t-shirt inventory the day before the game when the franchise made them available online in a presale.</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2050" name="Picture 2" descr="Baby Cakes To Become Crawdaddy's For Brockmire Night">
            <a:extLst>
              <a:ext uri="{FF2B5EF4-FFF2-40B4-BE49-F238E27FC236}">
                <a16:creationId xmlns:a16="http://schemas.microsoft.com/office/drawing/2014/main" id="{6C10CF8A-4BFF-423F-A5AB-20B999C9C0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61" y="4899992"/>
            <a:ext cx="295275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ew Orleans Baby Cakes (AAA Marlins) MiLB Die-Cut Decal / Sticker *Free Shipping">
            <a:extLst>
              <a:ext uri="{FF2B5EF4-FFF2-40B4-BE49-F238E27FC236}">
                <a16:creationId xmlns:a16="http://schemas.microsoft.com/office/drawing/2014/main" id="{AC2486DF-006D-4AEE-B8FA-A8C72338A1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1872" y="1735115"/>
            <a:ext cx="1587062" cy="150770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New Orleans 'Crawdaddy's' come to life">
            <a:extLst>
              <a:ext uri="{FF2B5EF4-FFF2-40B4-BE49-F238E27FC236}">
                <a16:creationId xmlns:a16="http://schemas.microsoft.com/office/drawing/2014/main" id="{AD7AABB7-CB9F-4A26-9D75-17D8FB86FE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5121" y="0"/>
            <a:ext cx="8141194" cy="4579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517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a:bodyPr>
          <a:lstStyle/>
          <a:p>
            <a:pPr algn="ctr"/>
            <a:r>
              <a:rPr lang="en-US" sz="3600" dirty="0">
                <a:solidFill>
                  <a:schemeClr val="bg1"/>
                </a:solidFill>
              </a:rPr>
              <a:t>Buffalo </a:t>
            </a:r>
            <a:r>
              <a:rPr lang="en-US" sz="3600" dirty="0" err="1">
                <a:solidFill>
                  <a:schemeClr val="bg1"/>
                </a:solidFill>
              </a:rPr>
              <a:t>Bisons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Buffalo Wings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5458926"/>
            <a:ext cx="7900946"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Bisons</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general manager Mike </a:t>
            </a:r>
            <a:r>
              <a:rPr kumimoji="0" lang="en-US" sz="18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Buczkowski</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said in an interview after the team’s first season rebranding for a game as </a:t>
            </a:r>
            <a:r>
              <a:rPr kumimoji="0" lang="en-US" sz="1800" b="0" i="0" u="none" strike="noStrike" kern="1200" cap="none" spc="0" normalizeH="0" baseline="0" noProof="0">
                <a:ln>
                  <a:noFill/>
                </a:ln>
                <a:solidFill>
                  <a:prstClr val="black">
                    <a:lumMod val="75000"/>
                    <a:lumOff val="25000"/>
                  </a:prstClr>
                </a:solidFill>
                <a:effectLst/>
                <a:uLnTx/>
                <a:uFillTx/>
                <a:latin typeface="Franklin Gothic Book" panose="020F0502020204030204"/>
                <a:ea typeface="+mn-ea"/>
                <a:cs typeface="+mn-cs"/>
              </a:rPr>
              <a:t>the ‘Buffalo Wings’: “</a:t>
            </a:r>
            <a:r>
              <a:rPr kumimoji="0" lang="en-US" sz="1800" b="0" i="1" u="none" strike="noStrike" kern="1200" cap="none" spc="0" normalizeH="0" baseline="0" noProof="0">
                <a:ln>
                  <a:noFill/>
                </a:ln>
                <a:solidFill>
                  <a:prstClr val="black">
                    <a:lumMod val="75000"/>
                    <a:lumOff val="25000"/>
                  </a:prstClr>
                </a:solidFill>
                <a:effectLst/>
                <a:uLnTx/>
                <a:uFillTx/>
                <a:latin typeface="Franklin Gothic Book" panose="020F0502020204030204"/>
                <a:ea typeface="+mn-ea"/>
                <a:cs typeface="+mn-cs"/>
              </a:rPr>
              <a:t>We </a:t>
            </a:r>
            <a:r>
              <a:rPr kumimoji="0" lang="en-US" sz="1800" b="0" i="1"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don’t release financially what we do, but the ‘Wings’ merchandise last year helped to propel us to be one of the top 10 in merchandise sales in minor league baseball</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1026" name="Picture 2" descr="Buffalo Wings: Do you love or hate the new alter ego of the Buffalo ...">
            <a:extLst>
              <a:ext uri="{FF2B5EF4-FFF2-40B4-BE49-F238E27FC236}">
                <a16:creationId xmlns:a16="http://schemas.microsoft.com/office/drawing/2014/main" id="{CBFC923E-64EA-4E84-8004-B6C8CF9DEB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352" y="4715835"/>
            <a:ext cx="2642101" cy="148618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uffalo Bisons Primary Logo (1998) - A bison sliding underneath ...">
            <a:extLst>
              <a:ext uri="{FF2B5EF4-FFF2-40B4-BE49-F238E27FC236}">
                <a16:creationId xmlns:a16="http://schemas.microsoft.com/office/drawing/2014/main" id="{BF6A31F8-A1B4-4494-9E9F-E07013FA2A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939" y="1752244"/>
            <a:ext cx="2458928" cy="141219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ings1">
            <a:extLst>
              <a:ext uri="{FF2B5EF4-FFF2-40B4-BE49-F238E27FC236}">
                <a16:creationId xmlns:a16="http://schemas.microsoft.com/office/drawing/2014/main" id="{E4BF8CBF-2315-4350-9F86-2AD5717220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5119" y="0"/>
            <a:ext cx="8141195" cy="5386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432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fontScale="90000"/>
          </a:bodyPr>
          <a:lstStyle/>
          <a:p>
            <a:pPr algn="ctr"/>
            <a:r>
              <a:rPr lang="en-US" sz="3600" dirty="0">
                <a:solidFill>
                  <a:schemeClr val="bg1"/>
                </a:solidFill>
              </a:rPr>
              <a:t>Charleston </a:t>
            </a:r>
            <a:r>
              <a:rPr lang="en-US" sz="3600" dirty="0" err="1">
                <a:solidFill>
                  <a:schemeClr val="bg1"/>
                </a:solidFill>
              </a:rPr>
              <a:t>Riverdogs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Charleston Boiled Peanuts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677033"/>
            <a:ext cx="7900946" cy="2031325"/>
          </a:xfrm>
          <a:prstGeom prst="rect">
            <a:avLst/>
          </a:prstGeom>
          <a:noFill/>
        </p:spPr>
        <p:txBody>
          <a:bodyPr wrap="square">
            <a:spAutoFit/>
          </a:bodyPr>
          <a:lstStyle/>
          <a:p>
            <a:pPr algn="l"/>
            <a:r>
              <a:rPr lang="en-US" b="0" i="0" dirty="0">
                <a:solidFill>
                  <a:srgbClr val="262B28"/>
                </a:solidFill>
                <a:effectLst/>
              </a:rPr>
              <a:t>In a one-night only rebrand for the Charleston RiverDogs, the </a:t>
            </a:r>
            <a:r>
              <a:rPr lang="en-US" dirty="0">
                <a:solidFill>
                  <a:srgbClr val="262B28"/>
                </a:solidFill>
              </a:rPr>
              <a:t>team rebranded as the “Boiled Peanuts” in an event that </a:t>
            </a:r>
            <a:r>
              <a:rPr lang="en-US" b="0" i="0" dirty="0">
                <a:solidFill>
                  <a:srgbClr val="262B28"/>
                </a:solidFill>
                <a:effectLst/>
              </a:rPr>
              <a:t>included a peanut festival throughout the concourse before the game. The first 1,000 fans were given a peanut bucket to throw away shells and team honored long-time superfan, “Tony the Peanut Man”, who passed away in 2016, during the seventh-inning stretch by tossing bags of peanuts into the crowd. The Boiled Peanuts logo featured a peanut wearing Tony’s signature sweetgrass cap soaking in a boiling pot.</a:t>
            </a:r>
          </a:p>
        </p:txBody>
      </p:sp>
      <p:pic>
        <p:nvPicPr>
          <p:cNvPr id="1032" name="Picture 8" descr="RiverDogs Will Play as Boiled Peanuts July 28 | Ballpark Digest">
            <a:extLst>
              <a:ext uri="{FF2B5EF4-FFF2-40B4-BE49-F238E27FC236}">
                <a16:creationId xmlns:a16="http://schemas.microsoft.com/office/drawing/2014/main" id="{E65ED3BE-39C7-43D6-9772-E104924A40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716" y="67842"/>
            <a:ext cx="7941374" cy="445954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iverDogs to Transform into 'Charleston Boiled Peanuts' for a ...">
            <a:extLst>
              <a:ext uri="{FF2B5EF4-FFF2-40B4-BE49-F238E27FC236}">
                <a16:creationId xmlns:a16="http://schemas.microsoft.com/office/drawing/2014/main" id="{07592092-9C68-426D-BE24-69E3950BB5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34" y="4780533"/>
            <a:ext cx="2751740" cy="17051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abrera's 9th-inning single lifts Charleston RiverDogs | Sports ...">
            <a:extLst>
              <a:ext uri="{FF2B5EF4-FFF2-40B4-BE49-F238E27FC236}">
                <a16:creationId xmlns:a16="http://schemas.microsoft.com/office/drawing/2014/main" id="{AE8335B1-E377-4316-B831-3BE31347AA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657" y="1762077"/>
            <a:ext cx="1905492" cy="1666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622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fontScale="90000"/>
          </a:bodyPr>
          <a:lstStyle/>
          <a:p>
            <a:pPr algn="ctr"/>
            <a:r>
              <a:rPr lang="en-US" sz="3600" dirty="0">
                <a:solidFill>
                  <a:schemeClr val="bg1"/>
                </a:solidFill>
              </a:rPr>
              <a:t>Vermont River Monsters</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Vermont Maple Kings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095321" y="4582610"/>
            <a:ext cx="8090994"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“Vermont maple syrup is popular the world over, and is a great source of local pride,” according to a post on the team’s website. “To honor our remarkable agricultural past, and celebrate our popular maple sugaring industry, the Vermont Lake Monsters are changing their name and donning special caps and jerseys for the game on Saturday, August 4th.”</a:t>
            </a:r>
            <a:r>
              <a:rPr lang="en-US" dirty="0">
                <a:solidFill>
                  <a:prstClr val="black">
                    <a:lumMod val="75000"/>
                    <a:lumOff val="25000"/>
                  </a:prstClr>
                </a:solidFill>
                <a:latin typeface="Franklin Gothic Book" panose="020F0502020204030204"/>
              </a:rPr>
              <a:t>  </a:t>
            </a: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"It’s a big tribute to the maple industry," said Nate Cloutier, the executive director of business development for the Lake Monsters. "The production that Vermont puts out every year, we truly are the kings of the United States."</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074" name="Picture 2" descr="Vermont Lake Monsters Team Store">
            <a:extLst>
              <a:ext uri="{FF2B5EF4-FFF2-40B4-BE49-F238E27FC236}">
                <a16:creationId xmlns:a16="http://schemas.microsoft.com/office/drawing/2014/main" id="{7C84999C-FE11-45E4-980A-C7E17A28AE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212" y="1881426"/>
            <a:ext cx="2486583" cy="1301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Vermont Maple Kings: Lake Monsters to change name for one game Aug. 4">
            <a:extLst>
              <a:ext uri="{FF2B5EF4-FFF2-40B4-BE49-F238E27FC236}">
                <a16:creationId xmlns:a16="http://schemas.microsoft.com/office/drawing/2014/main" id="{B955F493-23A7-4846-9A99-4F03BC0AD7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141" y="4966413"/>
            <a:ext cx="1932724" cy="14525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VT Lake Monsters to Become the Maple Kings for August 4th Game ...">
            <a:extLst>
              <a:ext uri="{FF2B5EF4-FFF2-40B4-BE49-F238E27FC236}">
                <a16:creationId xmlns:a16="http://schemas.microsoft.com/office/drawing/2014/main" id="{8A60B63B-410B-428B-866F-DFD9AFDBF2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0807" y="0"/>
            <a:ext cx="8146862" cy="4582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697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0" y="283631"/>
            <a:ext cx="4050807" cy="5918386"/>
          </a:xfrm>
        </p:spPr>
        <p:txBody>
          <a:bodyPr anchor="ctr">
            <a:normAutofit fontScale="90000"/>
          </a:bodyPr>
          <a:lstStyle/>
          <a:p>
            <a:pPr algn="ctr"/>
            <a:r>
              <a:rPr lang="en-US" sz="3600" dirty="0">
                <a:solidFill>
                  <a:schemeClr val="bg1"/>
                </a:solidFill>
              </a:rPr>
              <a:t>Pawtucket Red Sox</a:t>
            </a: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br>
              <a:rPr lang="en-US" sz="3600" dirty="0">
                <a:solidFill>
                  <a:schemeClr val="bg1"/>
                </a:solidFill>
              </a:rPr>
            </a:br>
            <a:r>
              <a:rPr lang="en-US" sz="3600" dirty="0">
                <a:solidFill>
                  <a:schemeClr val="bg1"/>
                </a:solidFill>
              </a:rPr>
              <a:t>Pawtucket Hot Wieners</a:t>
            </a:r>
            <a:br>
              <a:rPr lang="en-US" sz="3600" dirty="0">
                <a:solidFill>
                  <a:schemeClr val="bg1"/>
                </a:solidFill>
              </a:rPr>
            </a:br>
            <a:br>
              <a:rPr lang="en-US" sz="3600" dirty="0">
                <a:solidFill>
                  <a:schemeClr val="bg1"/>
                </a:solidFill>
              </a:rPr>
            </a:br>
            <a:br>
              <a:rPr lang="en-US" sz="3600" dirty="0">
                <a:solidFill>
                  <a:schemeClr val="bg1"/>
                </a:solidFill>
              </a:rPr>
            </a:br>
            <a:endParaRPr lang="en-US" sz="3600" dirty="0">
              <a:solidFill>
                <a:schemeClr val="bg1"/>
              </a:solidFill>
            </a:endParaRPr>
          </a:p>
        </p:txBody>
      </p:sp>
      <p:sp>
        <p:nvSpPr>
          <p:cNvPr id="13" name="TextBox 12">
            <a:extLst>
              <a:ext uri="{FF2B5EF4-FFF2-40B4-BE49-F238E27FC236}">
                <a16:creationId xmlns:a16="http://schemas.microsoft.com/office/drawing/2014/main" id="{519AD359-945B-45F3-828D-5CDBB21932F8}"/>
              </a:ext>
            </a:extLst>
          </p:cNvPr>
          <p:cNvSpPr txBox="1"/>
          <p:nvPr/>
        </p:nvSpPr>
        <p:spPr>
          <a:xfrm>
            <a:off x="4190722" y="4752337"/>
            <a:ext cx="7900946"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According to Stadium Journey’s website, along with a new logo, the Red Sox incorporated several on-brand promotions at the ballpark as they rebranded as the “Hot Wieners”.  The event promotion included a hot wiener eating contest, wiener dogs all over the park and local restaurants/vendors selling hot wieners at the game.  The night was intended as a tribute to Rhode Island that reflected a lot of local flavor. The logo, the food and the gear all reflected Rhode Island and the culture of the state. </a:t>
            </a:r>
            <a:endParaRPr kumimoji="0" lang="en-US" sz="1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100" name="Picture 4" descr="Pawtucket Red Sox Temporarily Become The Hot Wieners | Focus Newspaper">
            <a:extLst>
              <a:ext uri="{FF2B5EF4-FFF2-40B4-BE49-F238E27FC236}">
                <a16:creationId xmlns:a16="http://schemas.microsoft.com/office/drawing/2014/main" id="{774B5064-8925-4B11-9427-BA0AAF046D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0807" y="1"/>
            <a:ext cx="8146862" cy="475233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awSox to Become Pawtucket Hot Wieners - LPR News - Latino Public ...">
            <a:extLst>
              <a:ext uri="{FF2B5EF4-FFF2-40B4-BE49-F238E27FC236}">
                <a16:creationId xmlns:a16="http://schemas.microsoft.com/office/drawing/2014/main" id="{3400395A-CB19-4B69-9860-6ABFC7A518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571" y="4752337"/>
            <a:ext cx="2991664" cy="144303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Pawtucket Paw Sox (AAA Red Sox) MiLB Die-Cut Decal / Sticker *Free Shipping">
            <a:extLst>
              <a:ext uri="{FF2B5EF4-FFF2-40B4-BE49-F238E27FC236}">
                <a16:creationId xmlns:a16="http://schemas.microsoft.com/office/drawing/2014/main" id="{FEB1B5FF-8244-425C-B63B-964EFF0683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879" y="1534511"/>
            <a:ext cx="2074772" cy="1585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200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Discussion Questions</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347033"/>
            <a:ext cx="7400676" cy="6112443"/>
          </a:xfrm>
          <a:prstGeom prst="rect">
            <a:avLst/>
          </a:prstGeom>
          <a:noFill/>
        </p:spPr>
        <p:txBody>
          <a:bodyPr wrap="square">
            <a:spAutoFit/>
          </a:bodyPr>
          <a:lstStyle/>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promotion?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Minor League Baseball teams engage in promotions?</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Can you think of an example of a promotion you have seen from a sports team?</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400" dirty="0">
                <a:solidFill>
                  <a:prstClr val="black"/>
                </a:solidFill>
                <a:latin typeface="Franklin Gothic Book" panose="020F0502020204030204"/>
              </a:rPr>
              <a:t>What type of promotion might capture your attention in a way that you might consider attending a game or event?</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400" dirty="0">
                <a:solidFill>
                  <a:prstClr val="black"/>
                </a:solidFill>
                <a:latin typeface="Franklin Gothic Book" panose="020F0502020204030204"/>
              </a:rPr>
              <a:t>What is licensed merchandise?  Have you ever purchased gear representing your favorite sports team?  Was it “officially licensed”?</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85A62D8B-2359-478D-ACFA-BAC8C2E601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01683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1" y="283631"/>
            <a:ext cx="2629912" cy="5918386"/>
          </a:xfrm>
        </p:spPr>
        <p:txBody>
          <a:bodyPr anchor="ctr">
            <a:normAutofit/>
          </a:bodyPr>
          <a:lstStyle/>
          <a:p>
            <a:pPr algn="ctr"/>
            <a:r>
              <a:rPr lang="en-US" sz="3600" dirty="0">
                <a:solidFill>
                  <a:schemeClr val="bg1"/>
                </a:solidFill>
              </a:rPr>
              <a:t>Additional Examples</a:t>
            </a:r>
            <a:br>
              <a:rPr lang="en-US" sz="3600" dirty="0">
                <a:solidFill>
                  <a:schemeClr val="bg1"/>
                </a:solidFill>
              </a:rPr>
            </a:br>
            <a:endParaRPr lang="en-US" sz="3600" dirty="0">
              <a:solidFill>
                <a:schemeClr val="bg1"/>
              </a:solidFill>
            </a:endParaRPr>
          </a:p>
        </p:txBody>
      </p:sp>
      <p:sp>
        <p:nvSpPr>
          <p:cNvPr id="3" name="Rectangle 2">
            <a:extLst>
              <a:ext uri="{FF2B5EF4-FFF2-40B4-BE49-F238E27FC236}">
                <a16:creationId xmlns:a16="http://schemas.microsoft.com/office/drawing/2014/main" id="{01DD6E06-C779-4539-B985-7421484583E8}"/>
              </a:ext>
            </a:extLst>
          </p:cNvPr>
          <p:cNvSpPr/>
          <p:nvPr/>
        </p:nvSpPr>
        <p:spPr>
          <a:xfrm>
            <a:off x="2694647" y="-8092"/>
            <a:ext cx="9491667"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pic>
        <p:nvPicPr>
          <p:cNvPr id="3074" name="Picture 2" descr="Yard Goats to become 'Steamed Cheeseburgers' for one game">
            <a:extLst>
              <a:ext uri="{FF2B5EF4-FFF2-40B4-BE49-F238E27FC236}">
                <a16:creationId xmlns:a16="http://schemas.microsoft.com/office/drawing/2014/main" id="{34957FA2-4E31-48C9-99C9-1B33037063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1310" y="217283"/>
            <a:ext cx="1059691" cy="122961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D484ACB-16A8-4BC6-9343-7548E4F4CB24}"/>
              </a:ext>
            </a:extLst>
          </p:cNvPr>
          <p:cNvSpPr txBox="1"/>
          <p:nvPr/>
        </p:nvSpPr>
        <p:spPr>
          <a:xfrm>
            <a:off x="2826673" y="545429"/>
            <a:ext cx="6133762" cy="707886"/>
          </a:xfrm>
          <a:prstGeom prst="rect">
            <a:avLst/>
          </a:prstGeom>
          <a:noFill/>
        </p:spPr>
        <p:txBody>
          <a:bodyPr wrap="square">
            <a:spAutoFit/>
          </a:bodyPr>
          <a:lstStyle/>
          <a:p>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Hartford Yard Goats rebranded as the “Steamed Burgers”</a:t>
            </a:r>
            <a:endParaRPr lang="en-US" sz="2000" dirty="0"/>
          </a:p>
        </p:txBody>
      </p:sp>
      <p:pic>
        <p:nvPicPr>
          <p:cNvPr id="4098" name="Picture 2" descr="The Hartford Yard Goats have a logo. With a goat! - SBNation.com">
            <a:extLst>
              <a:ext uri="{FF2B5EF4-FFF2-40B4-BE49-F238E27FC236}">
                <a16:creationId xmlns:a16="http://schemas.microsoft.com/office/drawing/2014/main" id="{FE8D9C0F-010F-4164-93CB-C4769B5B77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421" r="17298"/>
          <a:stretch/>
        </p:blipFill>
        <p:spPr bwMode="auto">
          <a:xfrm>
            <a:off x="8666157" y="95527"/>
            <a:ext cx="1295138" cy="1487953"/>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6758C1B8-E5B6-4DEB-AFB1-AA778D30EFFB}"/>
              </a:ext>
            </a:extLst>
          </p:cNvPr>
          <p:cNvSpPr/>
          <p:nvPr/>
        </p:nvSpPr>
        <p:spPr>
          <a:xfrm>
            <a:off x="10131228" y="638780"/>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525FD21-3E25-414A-85C6-76E4FED1B5DD}"/>
              </a:ext>
            </a:extLst>
          </p:cNvPr>
          <p:cNvSpPr txBox="1"/>
          <p:nvPr/>
        </p:nvSpPr>
        <p:spPr>
          <a:xfrm>
            <a:off x="2826673" y="2228831"/>
            <a:ext cx="6133762" cy="707886"/>
          </a:xfrm>
          <a:prstGeom prst="rect">
            <a:avLst/>
          </a:prstGeom>
          <a:noFill/>
        </p:spPr>
        <p:txBody>
          <a:bodyPr wrap="square">
            <a:spAutoFit/>
          </a:bodyPr>
          <a:lstStyle/>
          <a:p>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Lehigh Valley IronPigs rebranded as the “Cheesesteaks”</a:t>
            </a:r>
            <a:endParaRPr lang="en-US" sz="2000" dirty="0"/>
          </a:p>
        </p:txBody>
      </p:sp>
      <p:pic>
        <p:nvPicPr>
          <p:cNvPr id="4100" name="Picture 4" descr="LVC Alumni Event at Lehigh Valley Iron Pigs Baseball | Jun 5, 2019 ...">
            <a:extLst>
              <a:ext uri="{FF2B5EF4-FFF2-40B4-BE49-F238E27FC236}">
                <a16:creationId xmlns:a16="http://schemas.microsoft.com/office/drawing/2014/main" id="{B1E0365E-5B2D-403D-A9F2-A4D26DDD906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361" r="11633"/>
          <a:stretch/>
        </p:blipFill>
        <p:spPr bwMode="auto">
          <a:xfrm>
            <a:off x="8553002" y="1941940"/>
            <a:ext cx="1521448" cy="1083558"/>
          </a:xfrm>
          <a:prstGeom prst="rect">
            <a:avLst/>
          </a:prstGeom>
          <a:noFill/>
          <a:extLst>
            <a:ext uri="{909E8E84-426E-40DD-AFC4-6F175D3DCCD1}">
              <a14:hiddenFill xmlns:a14="http://schemas.microsoft.com/office/drawing/2010/main">
                <a:solidFill>
                  <a:srgbClr val="FFFFFF"/>
                </a:solidFill>
              </a14:hiddenFill>
            </a:ext>
          </a:extLst>
        </p:spPr>
      </p:pic>
      <p:sp>
        <p:nvSpPr>
          <p:cNvPr id="11" name="Arrow: Right 10">
            <a:extLst>
              <a:ext uri="{FF2B5EF4-FFF2-40B4-BE49-F238E27FC236}">
                <a16:creationId xmlns:a16="http://schemas.microsoft.com/office/drawing/2014/main" id="{20EB9E48-728D-4912-A423-13B6E018EB22}"/>
              </a:ext>
            </a:extLst>
          </p:cNvPr>
          <p:cNvSpPr/>
          <p:nvPr/>
        </p:nvSpPr>
        <p:spPr>
          <a:xfrm>
            <a:off x="10131227" y="2338062"/>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2" name="Picture 6" descr="New Era Lehigh Valley Cheesesteaks MiLB AC 59FIFTY Fitted Cap ...">
            <a:extLst>
              <a:ext uri="{FF2B5EF4-FFF2-40B4-BE49-F238E27FC236}">
                <a16:creationId xmlns:a16="http://schemas.microsoft.com/office/drawing/2014/main" id="{E7B1428F-8451-4677-A618-A128B8284F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76183" y="1705243"/>
            <a:ext cx="1269944" cy="155695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BCE4CDB5-8D2C-4C83-8D53-4A0191FA500D}"/>
              </a:ext>
            </a:extLst>
          </p:cNvPr>
          <p:cNvSpPr txBox="1"/>
          <p:nvPr/>
        </p:nvSpPr>
        <p:spPr>
          <a:xfrm>
            <a:off x="2826673" y="3819302"/>
            <a:ext cx="6133762" cy="707886"/>
          </a:xfrm>
          <a:prstGeom prst="rect">
            <a:avLst/>
          </a:prstGeom>
          <a:noFill/>
        </p:spPr>
        <p:txBody>
          <a:bodyPr wrap="square">
            <a:spAutoFit/>
          </a:bodyPr>
          <a:lstStyle/>
          <a:p>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Albuquerque Isotopes rebranded as the                          “Green Chile Cheeseburgers”</a:t>
            </a:r>
            <a:endParaRPr lang="en-US" sz="2000" dirty="0"/>
          </a:p>
        </p:txBody>
      </p:sp>
      <p:sp>
        <p:nvSpPr>
          <p:cNvPr id="16" name="TextBox 15">
            <a:extLst>
              <a:ext uri="{FF2B5EF4-FFF2-40B4-BE49-F238E27FC236}">
                <a16:creationId xmlns:a16="http://schemas.microsoft.com/office/drawing/2014/main" id="{45C47BE1-EED4-43A2-8E56-B226F7F9F356}"/>
              </a:ext>
            </a:extLst>
          </p:cNvPr>
          <p:cNvSpPr txBox="1"/>
          <p:nvPr/>
        </p:nvSpPr>
        <p:spPr>
          <a:xfrm>
            <a:off x="2826673" y="5646251"/>
            <a:ext cx="6133762" cy="707886"/>
          </a:xfrm>
          <a:prstGeom prst="rect">
            <a:avLst/>
          </a:prstGeom>
          <a:noFill/>
        </p:spPr>
        <p:txBody>
          <a:bodyPr wrap="square">
            <a:spAutoFit/>
          </a:bodyPr>
          <a:lstStyle/>
          <a:p>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Charlotte Knights rebranded as the </a:t>
            </a:r>
          </a:p>
          <a:p>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“Pitmasters”</a:t>
            </a:r>
            <a:endParaRPr lang="en-US" sz="2000" dirty="0"/>
          </a:p>
        </p:txBody>
      </p:sp>
      <p:pic>
        <p:nvPicPr>
          <p:cNvPr id="4106" name="Picture 10" descr="Albuquerque Isotopes Baseball Club">
            <a:extLst>
              <a:ext uri="{FF2B5EF4-FFF2-40B4-BE49-F238E27FC236}">
                <a16:creationId xmlns:a16="http://schemas.microsoft.com/office/drawing/2014/main" id="{4B4A38A0-F245-4DE9-BF74-D8F0E9CC61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9328" y="3551023"/>
            <a:ext cx="1251922" cy="1187073"/>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Isotopes to Become Green Chile Cheeseburgers | Ballpark Digest">
            <a:extLst>
              <a:ext uri="{FF2B5EF4-FFF2-40B4-BE49-F238E27FC236}">
                <a16:creationId xmlns:a16="http://schemas.microsoft.com/office/drawing/2014/main" id="{CA305C51-FA7E-4060-907D-D014235E51D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76183" y="3520087"/>
            <a:ext cx="1364772" cy="1248943"/>
          </a:xfrm>
          <a:prstGeom prst="rect">
            <a:avLst/>
          </a:prstGeom>
          <a:noFill/>
          <a:extLst>
            <a:ext uri="{909E8E84-426E-40DD-AFC4-6F175D3DCCD1}">
              <a14:hiddenFill xmlns:a14="http://schemas.microsoft.com/office/drawing/2010/main">
                <a:solidFill>
                  <a:srgbClr val="FFFFFF"/>
                </a:solidFill>
              </a14:hiddenFill>
            </a:ext>
          </a:extLst>
        </p:spPr>
      </p:pic>
      <p:sp>
        <p:nvSpPr>
          <p:cNvPr id="18" name="Arrow: Right 17">
            <a:extLst>
              <a:ext uri="{FF2B5EF4-FFF2-40B4-BE49-F238E27FC236}">
                <a16:creationId xmlns:a16="http://schemas.microsoft.com/office/drawing/2014/main" id="{DDC780A3-0C5D-4006-AF33-83346BB27D87}"/>
              </a:ext>
            </a:extLst>
          </p:cNvPr>
          <p:cNvSpPr/>
          <p:nvPr/>
        </p:nvSpPr>
        <p:spPr>
          <a:xfrm>
            <a:off x="10087051" y="3998903"/>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10" name="Picture 14" descr="Charlotte Knights logo and symbol, meaning, history, PNG">
            <a:extLst>
              <a:ext uri="{FF2B5EF4-FFF2-40B4-BE49-F238E27FC236}">
                <a16:creationId xmlns:a16="http://schemas.microsoft.com/office/drawing/2014/main" id="{BE6E5211-73AC-49A2-9A69-1B9FF044A27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52160" y="5170676"/>
            <a:ext cx="2348039" cy="1320772"/>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Charlotte Knights to Become 'Pitmasters' for One Day, Unveil Logo ...">
            <a:extLst>
              <a:ext uri="{FF2B5EF4-FFF2-40B4-BE49-F238E27FC236}">
                <a16:creationId xmlns:a16="http://schemas.microsoft.com/office/drawing/2014/main" id="{DB04F42E-31C5-4FC3-B467-33149B2723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03835" y="5273705"/>
            <a:ext cx="1882479" cy="1058894"/>
          </a:xfrm>
          <a:prstGeom prst="rect">
            <a:avLst/>
          </a:prstGeom>
          <a:noFill/>
          <a:extLst>
            <a:ext uri="{909E8E84-426E-40DD-AFC4-6F175D3DCCD1}">
              <a14:hiddenFill xmlns:a14="http://schemas.microsoft.com/office/drawing/2010/main">
                <a:solidFill>
                  <a:srgbClr val="FFFFFF"/>
                </a:solidFill>
              </a14:hiddenFill>
            </a:ext>
          </a:extLst>
        </p:spPr>
      </p:pic>
      <p:sp>
        <p:nvSpPr>
          <p:cNvPr id="20" name="Arrow: Right 19">
            <a:extLst>
              <a:ext uri="{FF2B5EF4-FFF2-40B4-BE49-F238E27FC236}">
                <a16:creationId xmlns:a16="http://schemas.microsoft.com/office/drawing/2014/main" id="{19627A81-7A08-4D45-A04B-AE0F3735094B}"/>
              </a:ext>
            </a:extLst>
          </p:cNvPr>
          <p:cNvSpPr/>
          <p:nvPr/>
        </p:nvSpPr>
        <p:spPr>
          <a:xfrm>
            <a:off x="9892986" y="5721585"/>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8415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1" y="283631"/>
            <a:ext cx="2629912" cy="5918386"/>
          </a:xfrm>
        </p:spPr>
        <p:txBody>
          <a:bodyPr anchor="ctr">
            <a:normAutofit/>
          </a:bodyPr>
          <a:lstStyle/>
          <a:p>
            <a:pPr algn="ctr"/>
            <a:r>
              <a:rPr lang="en-US" sz="3600" dirty="0">
                <a:solidFill>
                  <a:schemeClr val="bg1"/>
                </a:solidFill>
              </a:rPr>
              <a:t>Additional Examples</a:t>
            </a:r>
            <a:br>
              <a:rPr lang="en-US" sz="3600" dirty="0">
                <a:solidFill>
                  <a:schemeClr val="bg1"/>
                </a:solidFill>
              </a:rPr>
            </a:br>
            <a:endParaRPr lang="en-US" sz="3600" dirty="0">
              <a:solidFill>
                <a:schemeClr val="bg1"/>
              </a:solidFill>
            </a:endParaRPr>
          </a:p>
        </p:txBody>
      </p:sp>
      <p:sp>
        <p:nvSpPr>
          <p:cNvPr id="3" name="Rectangle 2">
            <a:extLst>
              <a:ext uri="{FF2B5EF4-FFF2-40B4-BE49-F238E27FC236}">
                <a16:creationId xmlns:a16="http://schemas.microsoft.com/office/drawing/2014/main" id="{01DD6E06-C779-4539-B985-7421484583E8}"/>
              </a:ext>
            </a:extLst>
          </p:cNvPr>
          <p:cNvSpPr/>
          <p:nvPr/>
        </p:nvSpPr>
        <p:spPr>
          <a:xfrm>
            <a:off x="2694647" y="-8092"/>
            <a:ext cx="9491667"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9" name="TextBox 8">
            <a:extLst>
              <a:ext uri="{FF2B5EF4-FFF2-40B4-BE49-F238E27FC236}">
                <a16:creationId xmlns:a16="http://schemas.microsoft.com/office/drawing/2014/main" id="{3D484ACB-16A8-4BC6-9343-7548E4F4CB24}"/>
              </a:ext>
            </a:extLst>
          </p:cNvPr>
          <p:cNvSpPr txBox="1"/>
          <p:nvPr/>
        </p:nvSpPr>
        <p:spPr>
          <a:xfrm>
            <a:off x="2826673" y="430494"/>
            <a:ext cx="613376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Scranton/Wilkes-Barre </a:t>
            </a:r>
            <a:r>
              <a:rPr kumimoji="0" lang="en-US" sz="20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RailRiders</a:t>
            </a: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 rebranded as Scranton/Wilkes-Barre “</a:t>
            </a:r>
            <a:r>
              <a:rPr kumimoji="0" lang="en-US" sz="2000" b="0" i="0" u="none" strike="noStrike" kern="1200" cap="none" spc="0" normalizeH="0" baseline="0" noProof="0" dirty="0" err="1">
                <a:ln>
                  <a:noFill/>
                </a:ln>
                <a:solidFill>
                  <a:prstClr val="black">
                    <a:lumMod val="75000"/>
                    <a:lumOff val="25000"/>
                  </a:prstClr>
                </a:solidFill>
                <a:effectLst/>
                <a:uLnTx/>
                <a:uFillTx/>
                <a:latin typeface="Franklin Gothic Book" panose="020F0502020204030204"/>
                <a:ea typeface="+mn-ea"/>
                <a:cs typeface="+mn-cs"/>
              </a:rPr>
              <a:t>Pierogies</a:t>
            </a: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a:t>
            </a:r>
          </a:p>
        </p:txBody>
      </p:sp>
      <p:sp>
        <p:nvSpPr>
          <p:cNvPr id="6" name="Arrow: Right 5">
            <a:extLst>
              <a:ext uri="{FF2B5EF4-FFF2-40B4-BE49-F238E27FC236}">
                <a16:creationId xmlns:a16="http://schemas.microsoft.com/office/drawing/2014/main" id="{6758C1B8-E5B6-4DEB-AFB1-AA778D30EFFB}"/>
              </a:ext>
            </a:extLst>
          </p:cNvPr>
          <p:cNvSpPr/>
          <p:nvPr/>
        </p:nvSpPr>
        <p:spPr>
          <a:xfrm>
            <a:off x="9702350" y="677221"/>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8" name="TextBox 7">
            <a:extLst>
              <a:ext uri="{FF2B5EF4-FFF2-40B4-BE49-F238E27FC236}">
                <a16:creationId xmlns:a16="http://schemas.microsoft.com/office/drawing/2014/main" id="{0525FD21-3E25-414A-85C6-76E4FED1B5DD}"/>
              </a:ext>
            </a:extLst>
          </p:cNvPr>
          <p:cNvSpPr txBox="1"/>
          <p:nvPr/>
        </p:nvSpPr>
        <p:spPr>
          <a:xfrm>
            <a:off x="2826673" y="2228831"/>
            <a:ext cx="5427203"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Lakewood BlueClaws rebranded as the Lakewood “Pork Rolls”</a:t>
            </a:r>
          </a:p>
        </p:txBody>
      </p:sp>
      <p:sp>
        <p:nvSpPr>
          <p:cNvPr id="11" name="Arrow: Right 10">
            <a:extLst>
              <a:ext uri="{FF2B5EF4-FFF2-40B4-BE49-F238E27FC236}">
                <a16:creationId xmlns:a16="http://schemas.microsoft.com/office/drawing/2014/main" id="{20EB9E48-728D-4912-A423-13B6E018EB22}"/>
              </a:ext>
            </a:extLst>
          </p:cNvPr>
          <p:cNvSpPr/>
          <p:nvPr/>
        </p:nvSpPr>
        <p:spPr>
          <a:xfrm>
            <a:off x="9702350" y="2477790"/>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5" name="TextBox 14">
            <a:extLst>
              <a:ext uri="{FF2B5EF4-FFF2-40B4-BE49-F238E27FC236}">
                <a16:creationId xmlns:a16="http://schemas.microsoft.com/office/drawing/2014/main" id="{BCE4CDB5-8D2C-4C83-8D53-4A0191FA500D}"/>
              </a:ext>
            </a:extLst>
          </p:cNvPr>
          <p:cNvSpPr txBox="1"/>
          <p:nvPr/>
        </p:nvSpPr>
        <p:spPr>
          <a:xfrm>
            <a:off x="2826673" y="3819302"/>
            <a:ext cx="613376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Frisco RoughRiders rebranded as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Frisco “Corny Dogs”</a:t>
            </a:r>
          </a:p>
        </p:txBody>
      </p:sp>
      <p:sp>
        <p:nvSpPr>
          <p:cNvPr id="16" name="TextBox 15">
            <a:extLst>
              <a:ext uri="{FF2B5EF4-FFF2-40B4-BE49-F238E27FC236}">
                <a16:creationId xmlns:a16="http://schemas.microsoft.com/office/drawing/2014/main" id="{45C47BE1-EED4-43A2-8E56-B226F7F9F356}"/>
              </a:ext>
            </a:extLst>
          </p:cNvPr>
          <p:cNvSpPr txBox="1"/>
          <p:nvPr/>
        </p:nvSpPr>
        <p:spPr>
          <a:xfrm>
            <a:off x="2826673" y="5609911"/>
            <a:ext cx="49198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Franklin Gothic Book" panose="020F0502020204030204"/>
                <a:ea typeface="+mn-ea"/>
                <a:cs typeface="+mn-cs"/>
              </a:rPr>
              <a:t>Syracuse Chiefs rebranded as the “Salt Potatoes”</a:t>
            </a:r>
          </a:p>
        </p:txBody>
      </p:sp>
      <p:sp>
        <p:nvSpPr>
          <p:cNvPr id="18" name="Arrow: Right 17">
            <a:extLst>
              <a:ext uri="{FF2B5EF4-FFF2-40B4-BE49-F238E27FC236}">
                <a16:creationId xmlns:a16="http://schemas.microsoft.com/office/drawing/2014/main" id="{DDC780A3-0C5D-4006-AF33-83346BB27D87}"/>
              </a:ext>
            </a:extLst>
          </p:cNvPr>
          <p:cNvSpPr/>
          <p:nvPr/>
        </p:nvSpPr>
        <p:spPr>
          <a:xfrm>
            <a:off x="9702349" y="4100415"/>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pic>
        <p:nvPicPr>
          <p:cNvPr id="5122" name="Picture 2" descr="Image result for scranton/wilkes-barre railriders">
            <a:extLst>
              <a:ext uri="{FF2B5EF4-FFF2-40B4-BE49-F238E27FC236}">
                <a16:creationId xmlns:a16="http://schemas.microsoft.com/office/drawing/2014/main" id="{8B6506B1-7C85-4FD1-BBEB-6936F3462C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6664" y="336003"/>
            <a:ext cx="1019167" cy="89686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SWB RailRiders to adopt Pierogies nickname for a day – SportsLogos ...">
            <a:extLst>
              <a:ext uri="{FF2B5EF4-FFF2-40B4-BE49-F238E27FC236}">
                <a16:creationId xmlns:a16="http://schemas.microsoft.com/office/drawing/2014/main" id="{681052BD-6CC8-46B9-9F86-CF85E62FB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1609" y="309218"/>
            <a:ext cx="1444661" cy="95043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Lakewood BlueClaws Pork Roll Fitted – Lakewood BlueClaws Official ...">
            <a:extLst>
              <a:ext uri="{FF2B5EF4-FFF2-40B4-BE49-F238E27FC236}">
                <a16:creationId xmlns:a16="http://schemas.microsoft.com/office/drawing/2014/main" id="{FC7DCDA2-B324-47AF-9111-A9DBE4C5CD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6328" y="2023007"/>
            <a:ext cx="1055221" cy="105522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Lakewood BlueClaws Claws Cove Team Store – Lakewood BlueClaws ...">
            <a:extLst>
              <a:ext uri="{FF2B5EF4-FFF2-40B4-BE49-F238E27FC236}">
                <a16:creationId xmlns:a16="http://schemas.microsoft.com/office/drawing/2014/main" id="{1801C802-39DF-4AEE-B46D-A333B1E562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2582" y="2138864"/>
            <a:ext cx="1719428" cy="89983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RoughRiders honor Texas State Fair as Frisco Corny Dogs ...">
            <a:extLst>
              <a:ext uri="{FF2B5EF4-FFF2-40B4-BE49-F238E27FC236}">
                <a16:creationId xmlns:a16="http://schemas.microsoft.com/office/drawing/2014/main" id="{34876606-7281-4294-A6E5-95866903FE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95923" y="3696157"/>
            <a:ext cx="1450347" cy="95417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Frisco RoughRiders Store">
            <a:extLst>
              <a:ext uri="{FF2B5EF4-FFF2-40B4-BE49-F238E27FC236}">
                <a16:creationId xmlns:a16="http://schemas.microsoft.com/office/drawing/2014/main" id="{56CFCA2C-7B43-4519-9E71-F14CE35C4C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9562" y="3666657"/>
            <a:ext cx="1935996" cy="1013171"/>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extLst>
              <a:ext uri="{FF2B5EF4-FFF2-40B4-BE49-F238E27FC236}">
                <a16:creationId xmlns:a16="http://schemas.microsoft.com/office/drawing/2014/main" id="{13FC6366-F3D2-4CC5-9B28-36CB71BB2E31}"/>
              </a:ext>
            </a:extLst>
          </p:cNvPr>
          <p:cNvSpPr/>
          <p:nvPr/>
        </p:nvSpPr>
        <p:spPr>
          <a:xfrm>
            <a:off x="9702349" y="5842301"/>
            <a:ext cx="504769" cy="1456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pic>
        <p:nvPicPr>
          <p:cNvPr id="5136" name="Picture 16" descr="Syracuse's 'new' baseball team unveils its nickname - syracuse.com">
            <a:extLst>
              <a:ext uri="{FF2B5EF4-FFF2-40B4-BE49-F238E27FC236}">
                <a16:creationId xmlns:a16="http://schemas.microsoft.com/office/drawing/2014/main" id="{F157A00D-9F0D-49EA-9314-A620180471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62463" y="5223227"/>
            <a:ext cx="1383807" cy="1383807"/>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Syracuse Chiefs (Washington Nationals) | Logos, Sports logo ...">
            <a:extLst>
              <a:ext uri="{FF2B5EF4-FFF2-40B4-BE49-F238E27FC236}">
                <a16:creationId xmlns:a16="http://schemas.microsoft.com/office/drawing/2014/main" id="{179F3DBC-88C5-4402-9D30-1F046E7ACB8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36282" y="5590542"/>
            <a:ext cx="1759276" cy="649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674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MiLB: Name of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10000"/>
              </a:lnSpc>
              <a:spcBef>
                <a:spcPts val="1200"/>
              </a:spcBef>
              <a:spcAft>
                <a:spcPts val="200"/>
              </a:spcAft>
              <a:buClr>
                <a:srgbClr val="F6A21D"/>
              </a:buClr>
              <a:buSzPct val="100000"/>
              <a:buFont typeface="Calibri" panose="020F0502020204030204" pitchFamily="34" charset="0"/>
              <a:buNone/>
              <a:tabLst/>
              <a:defRPr/>
            </a:pPr>
            <a:r>
              <a:rPr kumimoji="0" lang="en-US" sz="2400" b="0" i="0" u="none" strike="noStrike" kern="1200" cap="all" spc="200" normalizeH="0" baseline="0" noProof="0" dirty="0">
                <a:ln>
                  <a:noFill/>
                </a:ln>
                <a:solidFill>
                  <a:srgbClr val="FFFFFF"/>
                </a:solidFill>
                <a:effectLst/>
                <a:uLnTx/>
                <a:uFillTx/>
                <a:latin typeface="Franklin Gothic Book" panose="020F0502020204030204"/>
                <a:ea typeface="+mn-ea"/>
                <a:cs typeface="+mn-cs"/>
              </a:rPr>
              <a:t>Comprehension check</a:t>
            </a:r>
          </a:p>
        </p:txBody>
      </p:sp>
    </p:spTree>
    <p:extLst>
      <p:ext uri="{BB962C8B-B14F-4D97-AF65-F5344CB8AC3E}">
        <p14:creationId xmlns:p14="http://schemas.microsoft.com/office/powerpoint/2010/main" val="1018312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212208" y="542580"/>
            <a:ext cx="3626405" cy="5772840"/>
          </a:xfrm>
        </p:spPr>
        <p:txBody>
          <a:bodyPr anchor="ctr">
            <a:normAutofit/>
          </a:bodyPr>
          <a:lstStyle/>
          <a:p>
            <a:r>
              <a:rPr lang="en-US" sz="3600" dirty="0">
                <a:solidFill>
                  <a:schemeClr val="bg1"/>
                </a:solidFill>
              </a:rPr>
              <a:t>Comprehension Check</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347033"/>
            <a:ext cx="7400676" cy="5964710"/>
          </a:xfrm>
          <a:prstGeom prst="rect">
            <a:avLst/>
          </a:prstGeom>
          <a:noFill/>
        </p:spPr>
        <p:txBody>
          <a:bodyPr wrap="square">
            <a:spAutoFit/>
          </a:bodyPr>
          <a:lstStyle/>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400" b="1"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branding?</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rebranding?</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promotion?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the different forms of promotion?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sports teams engage in promotion?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licensing?  Explain the licensing process.</a:t>
            </a:r>
          </a:p>
        </p:txBody>
      </p:sp>
      <p:pic>
        <p:nvPicPr>
          <p:cNvPr id="3" name="Picture 2" descr="A close up of a logo&#10;&#10;Description automatically generated">
            <a:extLst>
              <a:ext uri="{FF2B5EF4-FFF2-40B4-BE49-F238E27FC236}">
                <a16:creationId xmlns:a16="http://schemas.microsoft.com/office/drawing/2014/main" id="{85A62D8B-2359-478D-ACFA-BAC8C2E601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396525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MiLB: Name of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10000"/>
              </a:lnSpc>
              <a:spcBef>
                <a:spcPts val="1200"/>
              </a:spcBef>
              <a:spcAft>
                <a:spcPts val="200"/>
              </a:spcAft>
              <a:buClr>
                <a:srgbClr val="F6A21D"/>
              </a:buClr>
              <a:buSzPct val="100000"/>
              <a:buFont typeface="Calibri" panose="020F0502020204030204" pitchFamily="34" charset="0"/>
              <a:buNone/>
              <a:tabLst/>
              <a:defRPr/>
            </a:pPr>
            <a:r>
              <a:rPr kumimoji="0" lang="en-US" b="0" i="0" u="none" strike="noStrike" kern="1200" cap="all" spc="200" normalizeH="0" baseline="0" noProof="0" dirty="0">
                <a:ln>
                  <a:noFill/>
                </a:ln>
                <a:solidFill>
                  <a:srgbClr val="FFFFFF"/>
                </a:solidFill>
                <a:effectLst/>
                <a:uLnTx/>
                <a:uFillTx/>
                <a:latin typeface="Franklin Gothic Book" panose="020F0502020204030204"/>
                <a:ea typeface="+mn-ea"/>
                <a:cs typeface="+mn-cs"/>
              </a:rPr>
              <a:t>Student activity</a:t>
            </a:r>
          </a:p>
        </p:txBody>
      </p:sp>
    </p:spTree>
    <p:extLst>
      <p:ext uri="{BB962C8B-B14F-4D97-AF65-F5344CB8AC3E}">
        <p14:creationId xmlns:p14="http://schemas.microsoft.com/office/powerpoint/2010/main" val="532299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180834"/>
            <a:ext cx="7400676" cy="6724918"/>
          </a:xfrm>
          <a:prstGeom prst="rect">
            <a:avLst/>
          </a:prstGeom>
          <a:noFill/>
        </p:spPr>
        <p:txBody>
          <a:bodyPr wrap="square">
            <a:spAutoFit/>
          </a:bodyPr>
          <a:lstStyle/>
          <a:p>
            <a:pPr marR="0" lvl="0" algn="l" defTabSz="666750" rtl="0" eaLnBrk="1" fontAlgn="auto" latinLnBrk="0" hangingPunct="1">
              <a:lnSpc>
                <a:spcPct val="90000"/>
              </a:lnSpc>
              <a:spcBef>
                <a:spcPct val="0"/>
              </a:spcBef>
              <a:spcAft>
                <a:spcPct val="35000"/>
              </a:spcAft>
              <a:buClrTx/>
              <a:buSzTx/>
              <a:tabLst/>
              <a:defRPr/>
            </a:pPr>
            <a:r>
              <a:rPr lang="en-US" sz="2800" b="1" u="sng" dirty="0">
                <a:solidFill>
                  <a:prstClr val="black"/>
                </a:solidFill>
                <a:latin typeface="Franklin Gothic Book" panose="020F0502020204030204"/>
              </a:rPr>
              <a:t>Activity Instructions:</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Imagine you are a sports marketing consultant with an expertise in branding.  The local Minor League Baseball team in your community has contacted you about the possibility of a food-themed rebrand for one game next season.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Based on what you know about promotion, would you advise that they move forward with the idea to rebrand with a food-centric theme for a game?  More than one game?  Why?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If you are recommending to the team that they move forward with the promotion, what would you suggest as a food item for the name change?  Why?  How does it represent the community?  Will the community respond to the promotion in a positive way?  How will the franchise benefit from the promotion?  Be prepared to answer these questions in a presentation as you pitch your ideas to the franchise.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9344E40D-A3DD-4A36-9664-23473BD9B6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3705667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67546"/>
            <a:ext cx="7400676" cy="561692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Describe what an industry trend is and how you, as a consultant, have monitored trends (establishing credibility and helping to support your recommendations)</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Explanation of the concepts of branding, licensing and promotion and how the franchise could benefit from the promotional rebrand</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indent="-457200" defTabSz="666750">
              <a:lnSpc>
                <a:spcPct val="90000"/>
              </a:lnSpc>
              <a:spcBef>
                <a:spcPct val="0"/>
              </a:spcBef>
              <a:spcAft>
                <a:spcPct val="35000"/>
              </a:spcAft>
              <a:buFontTx/>
              <a:buAutoNum type="arabicParenR"/>
              <a:defRPr/>
            </a:pPr>
            <a:r>
              <a:rPr lang="en-US" sz="2000" dirty="0">
                <a:solidFill>
                  <a:prstClr val="black"/>
                </a:solidFill>
                <a:latin typeface="Franklin Gothic Book" panose="020F0502020204030204"/>
              </a:rPr>
              <a:t>Recommendation </a:t>
            </a: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on how (or if) the team should proceed with a short-term food themed rebrand promotion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Unveiling of your recommendation for a food-themed name along with sketches of a logo, hat and uniform that coincide with the temporary rebranding effort</a:t>
            </a: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ED2AB69B-A02B-4EFF-9EE5-070A4D1B67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1952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67546"/>
            <a:ext cx="7400676" cy="6755696"/>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R="0" lvl="0" algn="l" defTabSz="666750" rtl="0" eaLnBrk="1" fontAlgn="auto" latinLnBrk="0" hangingPunct="1">
              <a:lnSpc>
                <a:spcPct val="90000"/>
              </a:lnSpc>
              <a:spcBef>
                <a:spcPct val="0"/>
              </a:spcBef>
              <a:spcAft>
                <a:spcPct val="35000"/>
              </a:spcAft>
              <a:buClrTx/>
              <a:buSzTx/>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Description of your communications plan for raising awareness for the promotion along with strategies for getting the community involved to support the event</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Explanation of any other elements that will support the food rebrand event promotion (what activities will happen before the game, at the game, after the game etc. in conjunction with the name change – think “taco truck throwdown” in the Fresno Grizzlies turned Tacos example or auctioning the jerseys after the game with proceeds donated to charity)</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Explanation of the licensing process and determination of a licensed merchandise strategy to coincide with the promotion (detail a list of products that you will have available for sale)</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Description of your merchandising strategy (see lesson 6.4 in your textbook)</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ED2AB69B-A02B-4EFF-9EE5-070A4D1B67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711483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MiLB: Name of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50" normalizeH="0" baseline="0" noProof="0" dirty="0">
                <a:ln>
                  <a:noFill/>
                </a:ln>
                <a:solidFill>
                  <a:srgbClr val="FFFFFF"/>
                </a:solidFill>
                <a:effectLst/>
                <a:uLnTx/>
                <a:uFillTx/>
                <a:latin typeface="Bookman Old Style" panose="020F0302020204030204"/>
                <a:ea typeface="+mj-ea"/>
                <a:cs typeface="+mj-cs"/>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10000"/>
              </a:lnSpc>
              <a:spcBef>
                <a:spcPts val="1200"/>
              </a:spcBef>
              <a:spcAft>
                <a:spcPts val="200"/>
              </a:spcAft>
              <a:buClr>
                <a:srgbClr val="F6A21D"/>
              </a:buClr>
              <a:buSzPct val="100000"/>
              <a:buFont typeface="Calibri" panose="020F0502020204030204" pitchFamily="34" charset="0"/>
              <a:buNone/>
              <a:tabLst/>
              <a:defRPr/>
            </a:pPr>
            <a:r>
              <a:rPr kumimoji="0" lang="en-US" sz="2400" b="0" i="0" u="none" strike="noStrike" kern="1200" cap="all" spc="200" normalizeH="0" baseline="0" noProof="0" dirty="0">
                <a:ln>
                  <a:noFill/>
                </a:ln>
                <a:solidFill>
                  <a:srgbClr val="FFFFFF"/>
                </a:solidFill>
                <a:effectLst/>
                <a:uLnTx/>
                <a:uFillTx/>
                <a:latin typeface="Franklin Gothic Book" panose="020F0502020204030204"/>
                <a:ea typeface="+mn-ea"/>
                <a:cs typeface="+mn-cs"/>
              </a:rPr>
              <a:t>sources</a:t>
            </a:r>
          </a:p>
        </p:txBody>
      </p:sp>
    </p:spTree>
    <p:extLst>
      <p:ext uri="{BB962C8B-B14F-4D97-AF65-F5344CB8AC3E}">
        <p14:creationId xmlns:p14="http://schemas.microsoft.com/office/powerpoint/2010/main" val="1297614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F3B59E1B-603C-435F-B7CC-08BB62740054}"/>
              </a:ext>
            </a:extLst>
          </p:cNvPr>
          <p:cNvSpPr txBox="1"/>
          <p:nvPr/>
        </p:nvSpPr>
        <p:spPr>
          <a:xfrm>
            <a:off x="4397630" y="730569"/>
            <a:ext cx="7302000" cy="539686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lang="en-US" dirty="0">
                <a:hlinkClick r:id="rId2"/>
              </a:rPr>
              <a:t>https://www.milb.com/vermont/ballpark/maplekings</a:t>
            </a:r>
            <a:endParaRPr lang="en-US" dirty="0"/>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dirty="0">
              <a:solidFill>
                <a:srgbClr val="EC7016"/>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hlinkClick r:id="rId3"/>
              </a:rPr>
              <a:t>https://buffalonews.com/sports/baseball/professional/buffalo-bisons-embrace-national-trend-drum-up-business-as-buffalo-wings/article_2ecdc673-9322-510c-9d40-ff53c1d50a47.html</a:t>
            </a: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rPr>
              <a:t>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hlinkClick r:id="rId4"/>
              </a:rPr>
              <a:t>https://www.milb.com/wisconsin/news/wisconsin-timber-rattlers-change-name-to-wisconsin-brats-for-bratoberf-267301416</a:t>
            </a: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rPr>
              <a:t> </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dirty="0">
              <a:solidFill>
                <a:srgbClr val="EC7016"/>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lang="en-US" dirty="0">
                <a:hlinkClick r:id="rId5"/>
              </a:rPr>
              <a:t>https://www.theday.com/article/20180526/NWS01/180529477</a:t>
            </a:r>
            <a:endParaRPr lang="en-US" dirty="0"/>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lang="en-US" dirty="0">
                <a:hlinkClick r:id="rId6"/>
              </a:rPr>
              <a:t>https://www.delmarvanow.com/story/sports/2018/06/14/delmarva-shorebirds-changing-name-scrapple/702834002/</a:t>
            </a:r>
            <a:endParaRPr lang="en-US" dirty="0"/>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hlinkClick r:id="rId7"/>
              </a:rPr>
              <a:t>https://www.silive.com/siyankees/2019/05/staten-island-yankees-to-bring-back-pizza-rats-for-second-straight-season.html</a:t>
            </a: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rPr>
              <a:t>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p:txBody>
      </p:sp>
      <p:pic>
        <p:nvPicPr>
          <p:cNvPr id="4" name="Picture 3" descr="A close up of a logo&#10;&#10;Description automatically generated">
            <a:extLst>
              <a:ext uri="{FF2B5EF4-FFF2-40B4-BE49-F238E27FC236}">
                <a16:creationId xmlns:a16="http://schemas.microsoft.com/office/drawing/2014/main" id="{CC271095-CF02-49BE-B5B3-6C0DF9F3AD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04323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182" name="Picture 7181" descr="A screenshot of a cell phone&#10;&#10;Description automatically generated">
            <a:extLst>
              <a:ext uri="{FF2B5EF4-FFF2-40B4-BE49-F238E27FC236}">
                <a16:creationId xmlns:a16="http://schemas.microsoft.com/office/drawing/2014/main" id="{ACE4D2A8-C9BD-49AF-BF0D-7A09B12A493B}"/>
              </a:ext>
            </a:extLst>
          </p:cNvPr>
          <p:cNvPicPr>
            <a:picLocks noChangeAspect="1"/>
          </p:cNvPicPr>
          <p:nvPr/>
        </p:nvPicPr>
        <p:blipFill>
          <a:blip r:embed="rId3"/>
          <a:stretch>
            <a:fillRect/>
          </a:stretch>
        </p:blipFill>
        <p:spPr>
          <a:xfrm>
            <a:off x="0" y="0"/>
            <a:ext cx="12192000" cy="6858000"/>
          </a:xfrm>
          <a:prstGeom prst="rect">
            <a:avLst/>
          </a:prstGeom>
        </p:spPr>
      </p:pic>
      <p:sp>
        <p:nvSpPr>
          <p:cNvPr id="7183" name="Title 1">
            <a:extLst>
              <a:ext uri="{FF2B5EF4-FFF2-40B4-BE49-F238E27FC236}">
                <a16:creationId xmlns:a16="http://schemas.microsoft.com/office/drawing/2014/main" id="{5D261109-57DC-499D-A8DD-E96DE9C24437}"/>
              </a:ext>
            </a:extLst>
          </p:cNvPr>
          <p:cNvSpPr txBox="1">
            <a:spLocks/>
          </p:cNvSpPr>
          <p:nvPr/>
        </p:nvSpPr>
        <p:spPr>
          <a:xfrm>
            <a:off x="4888081" y="3906968"/>
            <a:ext cx="6753619" cy="1486192"/>
          </a:xfrm>
          <a:prstGeom prst="rect">
            <a:avLst/>
          </a:prstGeom>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8000" i="0" kern="1200" spc="-50" baseline="0">
                <a:solidFill>
                  <a:schemeClr val="tx1">
                    <a:lumMod val="85000"/>
                    <a:lumOff val="15000"/>
                  </a:schemeClr>
                </a:solidFill>
                <a:latin typeface="+mj-lt"/>
                <a:ea typeface="+mj-ea"/>
                <a:cs typeface="+mj-cs"/>
              </a:defRPr>
            </a:lvl1pPr>
          </a:lstStyle>
          <a:p>
            <a:r>
              <a:rPr lang="en-US" sz="5400" dirty="0">
                <a:solidFill>
                  <a:schemeClr val="bg1"/>
                </a:solidFill>
              </a:rPr>
              <a:t>MiLB: Name of </a:t>
            </a:r>
          </a:p>
          <a:p>
            <a:r>
              <a:rPr lang="en-US" sz="5400" dirty="0">
                <a:solidFill>
                  <a:schemeClr val="bg1"/>
                </a:solidFill>
              </a:rPr>
              <a:t>the Game</a:t>
            </a:r>
          </a:p>
        </p:txBody>
      </p:sp>
      <p:sp>
        <p:nvSpPr>
          <p:cNvPr id="61" name="Subtitle 2">
            <a:extLst>
              <a:ext uri="{FF2B5EF4-FFF2-40B4-BE49-F238E27FC236}">
                <a16:creationId xmlns:a16="http://schemas.microsoft.com/office/drawing/2014/main" id="{23EB6721-8482-4CE3-AB1A-12A748E6AB54}"/>
              </a:ext>
            </a:extLst>
          </p:cNvPr>
          <p:cNvSpPr txBox="1">
            <a:spLocks/>
          </p:cNvSpPr>
          <p:nvPr/>
        </p:nvSpPr>
        <p:spPr>
          <a:xfrm>
            <a:off x="4954285" y="5558535"/>
            <a:ext cx="6465286" cy="75021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1"/>
                </a:solidFill>
                <a:latin typeface="+mn-lt"/>
                <a:ea typeface="+mn-ea"/>
                <a:cs typeface="+mn-cs"/>
              </a:defRPr>
            </a:lvl1pPr>
            <a:lvl2pPr marL="4572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100000"/>
              </a:lnSpc>
              <a:spcBef>
                <a:spcPts val="200"/>
              </a:spcBef>
              <a:spcAft>
                <a:spcPts val="400"/>
              </a:spcAft>
              <a:buClrTx/>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100000"/>
              </a:lnSpc>
              <a:spcBef>
                <a:spcPts val="200"/>
              </a:spcBef>
              <a:spcAft>
                <a:spcPts val="400"/>
              </a:spcAft>
              <a:buClrTx/>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Font typeface="Calibri" pitchFamily="34" charset="0"/>
              <a:buNone/>
              <a:defRPr sz="2000" kern="1200">
                <a:solidFill>
                  <a:schemeClr val="tx1">
                    <a:lumMod val="75000"/>
                    <a:lumOff val="25000"/>
                  </a:schemeClr>
                </a:solidFill>
                <a:latin typeface="+mn-lt"/>
                <a:ea typeface="+mn-ea"/>
                <a:cs typeface="+mn-cs"/>
              </a:defRPr>
            </a:lvl9pPr>
          </a:lstStyle>
          <a:p>
            <a:r>
              <a:rPr lang="en-US" dirty="0">
                <a:solidFill>
                  <a:schemeClr val="bg1"/>
                </a:solidFill>
              </a:rPr>
              <a:t>Sports business concepts</a:t>
            </a:r>
          </a:p>
        </p:txBody>
      </p:sp>
    </p:spTree>
    <p:extLst>
      <p:ext uri="{BB962C8B-B14F-4D97-AF65-F5344CB8AC3E}">
        <p14:creationId xmlns:p14="http://schemas.microsoft.com/office/powerpoint/2010/main" val="4205045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F3B59E1B-603C-435F-B7CC-08BB62740054}"/>
              </a:ext>
            </a:extLst>
          </p:cNvPr>
          <p:cNvSpPr txBox="1"/>
          <p:nvPr/>
        </p:nvSpPr>
        <p:spPr>
          <a:xfrm>
            <a:off x="4263849" y="432795"/>
            <a:ext cx="7302000" cy="5992410"/>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hlinkClick r:id="rId2"/>
              </a:rPr>
              <a:t>https://www.milb.com/news/fresno-grizzlies-release-2020-promotional-schedule-single-game-tickets-312737948</a:t>
            </a:r>
            <a:r>
              <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rPr>
              <a:t>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3"/>
              </a:rPr>
              <a:t>https://www.baltimoresun.com/sports/mlb/bs-sp-minor-league-baseball-name-changes-20180620-story.html</a:t>
            </a: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dirty="0">
              <a:solidFill>
                <a:prstClr val="black"/>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4"/>
              </a:rPr>
              <a:t>https://www.postandcourier.com/sports/riverdogs-changing-name-to-charleston-boiled-peanuts-in-honor-of-tony-the-peanut-man/article_76806eb4-8918-11e8-9679-07878ee3f0b8.html</a:t>
            </a: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rPr>
              <a:t> </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dirty="0">
              <a:solidFill>
                <a:prstClr val="black"/>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lang="en-US" dirty="0">
                <a:hlinkClick r:id="rId5"/>
              </a:rPr>
              <a:t>https://stadiumjourney.com/news/the-pawsox-become-the-hot-wieners/</a:t>
            </a:r>
            <a:endParaRPr lang="en-US" dirty="0"/>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6"/>
              </a:rPr>
              <a:t>https://www.milb.com/news/new-orleans-baby-cakes-change-name-to-crawdaddy-s-274907818</a:t>
            </a: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b="0" i="0" u="none" strike="noStrike" kern="1200" cap="none" spc="0" normalizeH="0" baseline="0" noProof="0" dirty="0">
              <a:ln>
                <a:noFill/>
              </a:ln>
              <a:solidFill>
                <a:srgbClr val="EC7016"/>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7"/>
              </a:rPr>
              <a:t>https://thunder.milbstore.com/collections/pork-roll</a:t>
            </a: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dirty="0">
              <a:solidFill>
                <a:prstClr val="black"/>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lang="en-US" dirty="0">
                <a:hlinkClick r:id="rId8"/>
              </a:rPr>
              <a:t>https://www.azcentral.com/story/sports/mlb/2019/05/03/minor-league-baseball-team-go-churros-rolls-out-churro-pants/1096274001/</a:t>
            </a:r>
            <a:r>
              <a:rPr lang="en-US" dirty="0">
                <a:solidFill>
                  <a:prstClr val="black"/>
                </a:solidFill>
                <a:latin typeface="Franklin Gothic Book" panose="020F0502020204030204"/>
              </a:rPr>
              <a:t> </a:t>
            </a:r>
          </a:p>
        </p:txBody>
      </p:sp>
      <p:pic>
        <p:nvPicPr>
          <p:cNvPr id="4" name="Picture 3" descr="A close up of a logo&#10;&#10;Description automatically generated">
            <a:extLst>
              <a:ext uri="{FF2B5EF4-FFF2-40B4-BE49-F238E27FC236}">
                <a16:creationId xmlns:a16="http://schemas.microsoft.com/office/drawing/2014/main" id="{CC271095-CF02-49BE-B5B3-6C0DF9F3ADC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789955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310374"/>
            <a:ext cx="7400676" cy="418576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 are patterns that occur within a specific industry.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These patterns could relate to pricing, costs, consumer behavior, manufacturing, promotions/sales strategies, distribution channels or any function of marketing.</a:t>
            </a:r>
          </a:p>
        </p:txBody>
      </p:sp>
      <p:pic>
        <p:nvPicPr>
          <p:cNvPr id="3" name="Picture 2" descr="A close up of a logo&#10;&#10;Description automatically generated">
            <a:extLst>
              <a:ext uri="{FF2B5EF4-FFF2-40B4-BE49-F238E27FC236}">
                <a16:creationId xmlns:a16="http://schemas.microsoft.com/office/drawing/2014/main" id="{E5A52EAA-2299-4C42-91D0-FF3FB806B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442089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Branding</a:t>
            </a:r>
          </a:p>
        </p:txBody>
      </p:sp>
      <p:sp>
        <p:nvSpPr>
          <p:cNvPr id="5" name="TextBox 4">
            <a:extLst>
              <a:ext uri="{FF2B5EF4-FFF2-40B4-BE49-F238E27FC236}">
                <a16:creationId xmlns:a16="http://schemas.microsoft.com/office/drawing/2014/main" id="{503427F3-30B0-4999-B081-91FFA13245C3}"/>
              </a:ext>
            </a:extLst>
          </p:cNvPr>
          <p:cNvSpPr txBox="1"/>
          <p:nvPr/>
        </p:nvSpPr>
        <p:spPr>
          <a:xfrm>
            <a:off x="4464711" y="1874728"/>
            <a:ext cx="7120340" cy="310854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branding</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Branding is the use of a name, design, symbol, or a combination of those elements that a sports or entertainment organization uses to help differentiate its products from the competition </a:t>
            </a:r>
          </a:p>
        </p:txBody>
      </p:sp>
      <p:pic>
        <p:nvPicPr>
          <p:cNvPr id="3" name="Picture 2" descr="A close up of a logo&#10;&#10;Description automatically generated">
            <a:extLst>
              <a:ext uri="{FF2B5EF4-FFF2-40B4-BE49-F238E27FC236}">
                <a16:creationId xmlns:a16="http://schemas.microsoft.com/office/drawing/2014/main" id="{3F5E46C6-C700-4403-8696-31FC1B0EF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613767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Branding</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848983"/>
            <a:ext cx="7400676" cy="310854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rebranding</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The updating or creation of a new name, term, symbol, design, or a combination thereof for an established brand with the intention of developing a differentiated (new) position in the mind of stakeholders and competitors </a:t>
            </a:r>
          </a:p>
        </p:txBody>
      </p:sp>
      <p:pic>
        <p:nvPicPr>
          <p:cNvPr id="3" name="Picture 2" descr="A close up of a logo&#10;&#10;Description automatically generated">
            <a:extLst>
              <a:ext uri="{FF2B5EF4-FFF2-40B4-BE49-F238E27FC236}">
                <a16:creationId xmlns:a16="http://schemas.microsoft.com/office/drawing/2014/main" id="{59B7E8E8-B4AC-41C5-B0EF-4E4F442CF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01097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Licensing</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2042882"/>
            <a:ext cx="6864678" cy="2720745"/>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licensing</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Refers to an agreement which gives a company the right to use another’s brand name, patent, or other intellectual property for a royalty or fee </a:t>
            </a:r>
          </a:p>
        </p:txBody>
      </p:sp>
      <p:pic>
        <p:nvPicPr>
          <p:cNvPr id="3" name="Picture 2" descr="A close up of a logo&#10;&#10;Description automatically generated">
            <a:extLst>
              <a:ext uri="{FF2B5EF4-FFF2-40B4-BE49-F238E27FC236}">
                <a16:creationId xmlns:a16="http://schemas.microsoft.com/office/drawing/2014/main" id="{59B7E8E8-B4AC-41C5-B0EF-4E4F442CF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656534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Promotion</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511278"/>
            <a:ext cx="7400676" cy="5835444"/>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t>
            </a:r>
            <a:r>
              <a:rPr kumimoji="0" lang="en-US" sz="2400" b="1" i="0" u="sng" strike="noStrike" kern="1200" cap="none" spc="0" normalizeH="0" baseline="0" noProof="0" dirty="0">
                <a:ln>
                  <a:noFill/>
                </a:ln>
                <a:solidFill>
                  <a:prstClr val="black"/>
                </a:solidFill>
                <a:effectLst/>
                <a:uLnTx/>
                <a:uFillTx/>
                <a:latin typeface="Franklin Gothic Book" panose="020F0502020204030204"/>
                <a:ea typeface="+mn-ea"/>
                <a:cs typeface="+mn-cs"/>
              </a:rPr>
              <a:t>promotion</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Any form of communication used to inform, persuade, or remind people about company products or services </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sz="2400" dirty="0">
              <a:solidFill>
                <a:prstClr val="black"/>
              </a:solidFill>
              <a:latin typeface="Franklin Gothic Book" panose="020F0502020204030204"/>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the different forms of promotion?</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Sales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On-Field promotions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Event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Off-Site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Full season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Media promotions </a:t>
            </a:r>
          </a:p>
        </p:txBody>
      </p:sp>
      <p:pic>
        <p:nvPicPr>
          <p:cNvPr id="3" name="Picture 2" descr="A close up of a logo&#10;&#10;Description automatically generated">
            <a:extLst>
              <a:ext uri="{FF2B5EF4-FFF2-40B4-BE49-F238E27FC236}">
                <a16:creationId xmlns:a16="http://schemas.microsoft.com/office/drawing/2014/main" id="{59B7E8E8-B4AC-41C5-B0EF-4E4F442CF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90295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Minor League Baseball’s “Foodie Rebrand” Trend</a:t>
            </a:r>
          </a:p>
        </p:txBody>
      </p:sp>
      <p:sp>
        <p:nvSpPr>
          <p:cNvPr id="5" name="TextBox 4">
            <a:extLst>
              <a:ext uri="{FF2B5EF4-FFF2-40B4-BE49-F238E27FC236}">
                <a16:creationId xmlns:a16="http://schemas.microsoft.com/office/drawing/2014/main" id="{503427F3-30B0-4999-B081-91FFA13245C3}"/>
              </a:ext>
            </a:extLst>
          </p:cNvPr>
          <p:cNvSpPr txBox="1"/>
          <p:nvPr/>
        </p:nvSpPr>
        <p:spPr>
          <a:xfrm>
            <a:off x="4421065" y="516835"/>
            <a:ext cx="7400676" cy="571541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Minor League Baseball teams have enjoyed success the past few years with “foodie” rebrand strategies.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Teams will change their nickname for either a single game or a few games during the season</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Along with changing the team name, the franchise logo and uniforms will get a complete overhaul</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These promotions typically feature a “microsite”, which is a website designed specifically for the “new” team name</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lang="en-US" sz="2200" dirty="0">
              <a:solidFill>
                <a:prstClr val="black"/>
              </a:solidFill>
              <a:latin typeface="Franklin Gothic Book" panose="020F0502020204030204"/>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The one-off rebrand </a:t>
            </a:r>
            <a:r>
              <a:rPr lang="en-US" sz="2200" dirty="0">
                <a:solidFill>
                  <a:prstClr val="black"/>
                </a:solidFill>
                <a:latin typeface="Franklin Gothic Book" panose="020F0502020204030204"/>
              </a:rPr>
              <a:t>often pays tribute to the community, its traditions and culture with a rebrand as a popular local food item that represents the area</a:t>
            </a: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90DC3DF9-5A49-4E13-9781-CCDE8345A9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4149789"/>
      </p:ext>
    </p:extLst>
  </p:cSld>
  <p:clrMapOvr>
    <a:masterClrMapping/>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3.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4.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5.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6.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5ECA37-C458-4BA2-A090-D7A19E07B434}">
  <ds:schemaRefs>
    <ds:schemaRef ds:uri="http://schemas.microsoft.com/sharepoint/v3/contenttype/forms"/>
  </ds:schemaRefs>
</ds:datastoreItem>
</file>

<file path=customXml/itemProps2.xml><?xml version="1.0" encoding="utf-8"?>
<ds:datastoreItem xmlns:ds="http://schemas.openxmlformats.org/officeDocument/2006/customXml" ds:itemID="{84F503EC-3FFF-4193-A86F-39150E2BAC75}">
  <ds:schemaRefs>
    <ds:schemaRef ds:uri="http://purl.org/dc/terms/"/>
    <ds:schemaRef ds:uri="http://schemas.openxmlformats.org/package/2006/metadata/core-properties"/>
    <ds:schemaRef ds:uri="16c05727-aa75-4e4a-9b5f-8a80a1165891"/>
    <ds:schemaRef ds:uri="http://schemas.microsoft.com/office/2006/documentManagement/types"/>
    <ds:schemaRef ds:uri="http://schemas.microsoft.com/office/infopath/2007/PartnerControls"/>
    <ds:schemaRef ds:uri="http://purl.org/dc/elements/1.1/"/>
    <ds:schemaRef ds:uri="http://schemas.microsoft.com/office/2006/metadata/properties"/>
    <ds:schemaRef ds:uri="71af3243-3dd4-4a8d-8c0d-dd76da1f02a5"/>
    <ds:schemaRef ds:uri="http://www.w3.org/XML/1998/namespace"/>
    <ds:schemaRef ds:uri="http://purl.org/dc/dcmitype/"/>
  </ds:schemaRefs>
</ds:datastoreItem>
</file>

<file path=customXml/itemProps3.xml><?xml version="1.0" encoding="utf-8"?>
<ds:datastoreItem xmlns:ds="http://schemas.openxmlformats.org/officeDocument/2006/customXml" ds:itemID="{7A26AAF5-6CFC-4C52-B7DF-08410EDE6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3884</TotalTime>
  <Words>2011</Words>
  <Application>Microsoft Office PowerPoint</Application>
  <PresentationFormat>Widescreen</PresentationFormat>
  <Paragraphs>175</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Bookman Old Style</vt:lpstr>
      <vt:lpstr>Calibri</vt:lpstr>
      <vt:lpstr>Franklin Gothic Book</vt:lpstr>
      <vt:lpstr>1_RetrospectVTI</vt:lpstr>
      <vt:lpstr>PowerPoint Presentation</vt:lpstr>
      <vt:lpstr>Discussion Questions</vt:lpstr>
      <vt:lpstr>PowerPoint Presentation</vt:lpstr>
      <vt:lpstr>Industry Trends</vt:lpstr>
      <vt:lpstr>Branding</vt:lpstr>
      <vt:lpstr>Branding</vt:lpstr>
      <vt:lpstr>Licensing</vt:lpstr>
      <vt:lpstr>Promotion</vt:lpstr>
      <vt:lpstr>Minor League Baseball’s “Foodie Rebrand” Trend</vt:lpstr>
      <vt:lpstr>PowerPoint Presentation</vt:lpstr>
      <vt:lpstr>Staten Island Yankees     Staten Island Pizza Rats</vt:lpstr>
      <vt:lpstr>Wisconsin Timber Rattlers     Wisconsin Brats   </vt:lpstr>
      <vt:lpstr>Fresno Grizzlies      Fresno Tacos   </vt:lpstr>
      <vt:lpstr>Delmarva Shorebirds      Delmarva Scrapple   </vt:lpstr>
      <vt:lpstr>New Orleans  Baby Cakes      New Orleans Crawdaddy’s   </vt:lpstr>
      <vt:lpstr>Buffalo Bisons      Buffalo Wings   </vt:lpstr>
      <vt:lpstr>Charleston Riverdogs      Charleston Boiled Peanuts   </vt:lpstr>
      <vt:lpstr>Vermont River Monsters      Vermont Maple Kings   </vt:lpstr>
      <vt:lpstr>Pawtucket Red Sox      Pawtucket Hot Wieners   </vt:lpstr>
      <vt:lpstr>Additional Examples </vt:lpstr>
      <vt:lpstr>Additional Examples </vt:lpstr>
      <vt:lpstr>PowerPoint Presentation</vt:lpstr>
      <vt:lpstr>Comprehension Check</vt:lpstr>
      <vt:lpstr>PowerPoint Presentation</vt:lpstr>
      <vt:lpstr>Student Activity</vt:lpstr>
      <vt:lpstr>Student Activity</vt:lpstr>
      <vt:lpstr>Student Activity</vt:lpstr>
      <vt:lpstr>PowerPoint Presentation</vt:lpstr>
      <vt:lpstr>Sources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Chris Lindauer</cp:lastModifiedBy>
  <cp:revision>54</cp:revision>
  <dcterms:created xsi:type="dcterms:W3CDTF">2020-08-09T22:30:43Z</dcterms:created>
  <dcterms:modified xsi:type="dcterms:W3CDTF">2020-08-22T16:58:43Z</dcterms:modified>
</cp:coreProperties>
</file>